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14.xml" ContentType="application/vnd.openxmlformats-officedocument.drawingml.chart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2" r:id="rId7"/>
    <p:sldId id="265" r:id="rId8"/>
    <p:sldId id="264" r:id="rId9"/>
    <p:sldId id="261" r:id="rId10"/>
    <p:sldId id="267" r:id="rId11"/>
    <p:sldId id="260" r:id="rId12"/>
    <p:sldId id="275" r:id="rId13"/>
    <p:sldId id="269" r:id="rId14"/>
    <p:sldId id="273" r:id="rId15"/>
    <p:sldId id="270" r:id="rId16"/>
    <p:sldId id="272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SFILE4\PublicWorks\Integrated%20Capital%20Management\3%20-%20Projects\Sprague%20Ave%20Rebuild-Ph%20II-Browne%20to%20Scott-2014155\Public%20Survey\Survey%20Monkey\Sprague%20Avenue%20Project%20Survey%20All%20Data%20sorted%205-16-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Sheet!$A$150:$A$152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Sheet!$B$150:$B$152</c:f>
              <c:numCache>
                <c:formatCode>General</c:formatCode>
                <c:ptCount val="3"/>
                <c:pt idx="0">
                  <c:v>17</c:v>
                </c:pt>
                <c:pt idx="1">
                  <c:v>100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'By Distance Outside'!$D$46:$D$47</c:f>
              <c:strCache>
                <c:ptCount val="2"/>
                <c:pt idx="0">
                  <c:v>Alternative A</c:v>
                </c:pt>
                <c:pt idx="1">
                  <c:v>Alternative B</c:v>
                </c:pt>
              </c:strCache>
            </c:strRef>
          </c:cat>
          <c:val>
            <c:numRef>
              <c:f>'By Distance Outside'!$E$46:$E$47</c:f>
              <c:numCache>
                <c:formatCode>General</c:formatCode>
                <c:ptCount val="2"/>
                <c:pt idx="0">
                  <c:v>20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'By Distance Outside'!$A$46:$A$48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'By Distance Outside'!$B$46:$B$48</c:f>
              <c:numCache>
                <c:formatCode>General</c:formatCode>
                <c:ptCount val="3"/>
                <c:pt idx="0">
                  <c:v>1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'By Distance Outside'!$D$46:$D$47</c:f>
              <c:strCache>
                <c:ptCount val="2"/>
                <c:pt idx="0">
                  <c:v>Alternative A</c:v>
                </c:pt>
                <c:pt idx="1">
                  <c:v>Alternative B</c:v>
                </c:pt>
              </c:strCache>
            </c:strRef>
          </c:cat>
          <c:val>
            <c:numRef>
              <c:f>'By Distance Outside'!$E$46:$E$47</c:f>
              <c:numCache>
                <c:formatCode>General</c:formatCode>
                <c:ptCount val="2"/>
                <c:pt idx="0">
                  <c:v>20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'Inside City'!$A$110:$A$112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'Inside City'!$B$110:$B$112</c:f>
              <c:numCache>
                <c:formatCode>General</c:formatCode>
                <c:ptCount val="3"/>
                <c:pt idx="0">
                  <c:v>16</c:v>
                </c:pt>
                <c:pt idx="1">
                  <c:v>72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'Inside City'!$D$110:$D$111</c:f>
              <c:strCache>
                <c:ptCount val="2"/>
                <c:pt idx="0">
                  <c:v>Alternative A</c:v>
                </c:pt>
                <c:pt idx="1">
                  <c:v>Alternative B</c:v>
                </c:pt>
              </c:strCache>
            </c:strRef>
          </c:cat>
          <c:val>
            <c:numRef>
              <c:f>'Inside City'!$E$110:$E$111</c:f>
              <c:numCache>
                <c:formatCode>General</c:formatCode>
                <c:ptCount val="2"/>
                <c:pt idx="0">
                  <c:v>30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Sheet!$D$150:$D$151</c:f>
              <c:strCache>
                <c:ptCount val="2"/>
                <c:pt idx="0">
                  <c:v>Alternative A</c:v>
                </c:pt>
                <c:pt idx="1">
                  <c:v>Alternative B</c:v>
                </c:pt>
              </c:strCache>
            </c:strRef>
          </c:cat>
          <c:val>
            <c:numRef>
              <c:f>Sheet!$E$150:$E$151</c:f>
              <c:numCache>
                <c:formatCode>General</c:formatCode>
                <c:ptCount val="2"/>
                <c:pt idx="0">
                  <c:v>50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'By Distance 0 - 1.6'!$A$37:$A$39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'By Distance 0 - 1.6'!$B$37:$B$39</c:f>
              <c:numCache>
                <c:formatCode>General</c:formatCode>
                <c:ptCount val="3"/>
                <c:pt idx="0">
                  <c:v>2</c:v>
                </c:pt>
                <c:pt idx="1">
                  <c:v>22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'By Distance 0 - 1.6'!$D$37:$D$38</c:f>
              <c:strCache>
                <c:ptCount val="2"/>
                <c:pt idx="0">
                  <c:v>Alternative A</c:v>
                </c:pt>
                <c:pt idx="1">
                  <c:v>Alternative B</c:v>
                </c:pt>
              </c:strCache>
            </c:strRef>
          </c:cat>
          <c:val>
            <c:numRef>
              <c:f>'By Distance 0 - 1.6'!$E$37:$E$38</c:f>
              <c:numCache>
                <c:formatCode>General</c:formatCode>
                <c:ptCount val="2"/>
                <c:pt idx="0">
                  <c:v>10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'By Distance 1.6 - 3'!$A$51:$A$53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'By Distance 1.6 - 3'!$B$51:$B$53</c:f>
              <c:numCache>
                <c:formatCode>General</c:formatCode>
                <c:ptCount val="3"/>
                <c:pt idx="0">
                  <c:v>7</c:v>
                </c:pt>
                <c:pt idx="1">
                  <c:v>35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'By Distance 1.6 - 3'!$D$51:$D$52</c:f>
              <c:strCache>
                <c:ptCount val="2"/>
                <c:pt idx="0">
                  <c:v>Alternative A</c:v>
                </c:pt>
                <c:pt idx="1">
                  <c:v>Alternative B</c:v>
                </c:pt>
              </c:strCache>
            </c:strRef>
          </c:cat>
          <c:val>
            <c:numRef>
              <c:f>'By Distance 1.6 - 3'!$E$51:$E$52</c:f>
              <c:numCache>
                <c:formatCode>General</c:formatCode>
                <c:ptCount val="2"/>
                <c:pt idx="0">
                  <c:v>13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'By Distance 3 - 7'!$A$32:$A$34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'By Distance 3 - 7'!$B$32:$B$34</c:f>
              <c:numCache>
                <c:formatCode>General</c:formatCode>
                <c:ptCount val="3"/>
                <c:pt idx="0">
                  <c:v>7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'By Distance 3 - 7'!$D$32:$D$33</c:f>
              <c:strCache>
                <c:ptCount val="2"/>
                <c:pt idx="0">
                  <c:v>Alternative A</c:v>
                </c:pt>
                <c:pt idx="1">
                  <c:v>Alternative B</c:v>
                </c:pt>
              </c:strCache>
            </c:strRef>
          </c:cat>
          <c:val>
            <c:numRef>
              <c:f>'By Distance 3 - 7'!$E$32:$E$33</c:f>
              <c:numCache>
                <c:formatCode>General</c:formatCode>
                <c:ptCount val="2"/>
                <c:pt idx="0">
                  <c:v>7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'By Distance Outside'!$A$46:$A$48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'By Distance Outside'!$B$46:$B$48</c:f>
              <c:numCache>
                <c:formatCode>General</c:formatCode>
                <c:ptCount val="3"/>
                <c:pt idx="0">
                  <c:v>1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5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9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0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4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2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99F3-7BC1-4B38-AF4D-00F0C190B4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3352-8F8D-4DA8-A693-D0C89A7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Sprague Avenue Phase II</a:t>
            </a:r>
            <a:br>
              <a:rPr lang="en-US" sz="6000" dirty="0" smtClean="0"/>
            </a:br>
            <a:r>
              <a:rPr lang="en-US" dirty="0" smtClean="0"/>
              <a:t>Survey Results and Next Steps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Brandon Blankenagel, PE</a:t>
            </a:r>
          </a:p>
          <a:p>
            <a:r>
              <a:rPr lang="en-US" dirty="0" smtClean="0"/>
              <a:t>Integrated Capital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" y="141384"/>
            <a:ext cx="9146067" cy="20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" y="4573085"/>
            <a:ext cx="9146067" cy="20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66800" y="2256671"/>
            <a:ext cx="3915202" cy="2228295"/>
            <a:chOff x="4003829" y="0"/>
            <a:chExt cx="3694034" cy="2228295"/>
          </a:xfrm>
        </p:grpSpPr>
        <p:sp>
          <p:nvSpPr>
            <p:cNvPr id="17" name="Rectangle 16"/>
            <p:cNvSpPr/>
            <p:nvPr/>
          </p:nvSpPr>
          <p:spPr>
            <a:xfrm>
              <a:off x="4003829" y="0"/>
              <a:ext cx="3451029" cy="2228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523" y="1253496"/>
              <a:ext cx="310896" cy="318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687" y="1807325"/>
              <a:ext cx="323731" cy="331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523" y="654737"/>
              <a:ext cx="310896" cy="31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523" y="86884"/>
              <a:ext cx="310896" cy="318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630870" y="629466"/>
              <a:ext cx="2043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Rt</a:t>
              </a:r>
              <a:r>
                <a:rPr lang="en-US" dirty="0" smtClean="0"/>
                <a:t> 90 Removal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30870" y="89848"/>
              <a:ext cx="3066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Existing STA </a:t>
              </a:r>
              <a:r>
                <a:rPr lang="en-US" dirty="0" err="1" smtClean="0"/>
                <a:t>Rt</a:t>
              </a:r>
              <a:r>
                <a:rPr lang="en-US" dirty="0" smtClean="0"/>
                <a:t> 90 Stop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30870" y="1228226"/>
              <a:ext cx="1539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Rt</a:t>
              </a:r>
              <a:r>
                <a:rPr lang="en-US" dirty="0" smtClean="0"/>
                <a:t> 90 New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30870" y="1788635"/>
              <a:ext cx="284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Medical Shuttle New</a:t>
              </a:r>
              <a:endParaRPr lang="en-US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7288041" y="5241202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4600" y="2839970"/>
            <a:ext cx="261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Relief Pull-Out Stop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7631272" y="3301635"/>
            <a:ext cx="75869" cy="1939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Constructability Timeframe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Funding was recommended by UDRA, to be matched by Arterial Street Funds for 2019 Construction</a:t>
            </a:r>
          </a:p>
          <a:p>
            <a:r>
              <a:rPr lang="en-US" dirty="0" smtClean="0"/>
              <a:t>Utility work to replace water transmission main and update the sewer mains</a:t>
            </a:r>
          </a:p>
          <a:p>
            <a:r>
              <a:rPr lang="en-US" dirty="0" smtClean="0"/>
              <a:t>Stormwater work will tie in clean-water drain</a:t>
            </a:r>
          </a:p>
          <a:p>
            <a:r>
              <a:rPr lang="en-US" dirty="0" smtClean="0"/>
              <a:t>Data-oriented decisions for constructability</a:t>
            </a:r>
          </a:p>
          <a:p>
            <a:pPr lvl="1"/>
            <a:r>
              <a:rPr lang="en-US" dirty="0" smtClean="0"/>
              <a:t>Land Survey for property lines</a:t>
            </a:r>
          </a:p>
          <a:p>
            <a:pPr lvl="1"/>
            <a:r>
              <a:rPr lang="en-US" dirty="0" smtClean="0"/>
              <a:t>Basalt bedrock</a:t>
            </a:r>
          </a:p>
          <a:p>
            <a:pPr lvl="1"/>
            <a:r>
              <a:rPr lang="en-US" dirty="0" smtClean="0"/>
              <a:t>Retaining walls</a:t>
            </a:r>
          </a:p>
          <a:p>
            <a:pPr lvl="1"/>
            <a:r>
              <a:rPr lang="en-US" dirty="0" smtClean="0"/>
              <a:t>Communication fiber trunk-line</a:t>
            </a:r>
          </a:p>
          <a:p>
            <a:pPr lvl="1"/>
            <a:r>
              <a:rPr lang="en-US" dirty="0" smtClean="0"/>
              <a:t>Clean water drain</a:t>
            </a:r>
          </a:p>
          <a:p>
            <a:pPr lvl="1"/>
            <a:r>
              <a:rPr lang="en-US" dirty="0" smtClean="0"/>
              <a:t>Adjacent property owner utility update needs (side sewers and water taps)</a:t>
            </a:r>
          </a:p>
          <a:p>
            <a:pPr lvl="1"/>
            <a:r>
              <a:rPr lang="en-US" dirty="0" smtClean="0"/>
              <a:t>Sidewalk vaults</a:t>
            </a:r>
          </a:p>
          <a:p>
            <a:pPr lvl="1"/>
            <a:r>
              <a:rPr lang="en-US" dirty="0" smtClean="0"/>
              <a:t>Railroad coordination</a:t>
            </a:r>
          </a:p>
          <a:p>
            <a:pPr lvl="1"/>
            <a:r>
              <a:rPr lang="en-US" dirty="0" smtClean="0"/>
              <a:t>Construction closures coordination with businesses</a:t>
            </a:r>
          </a:p>
          <a:p>
            <a:r>
              <a:rPr lang="en-US" dirty="0" smtClean="0"/>
              <a:t>Intention is to start construction in 2019.  Further coordination is required.</a:t>
            </a:r>
          </a:p>
        </p:txBody>
      </p:sp>
    </p:spTree>
    <p:extLst>
      <p:ext uri="{BB962C8B-B14F-4D97-AF65-F5344CB8AC3E}">
        <p14:creationId xmlns:p14="http://schemas.microsoft.com/office/powerpoint/2010/main" val="34338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760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Distance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040592"/>
              </p:ext>
            </p:extLst>
          </p:nvPr>
        </p:nvGraphicFramePr>
        <p:xfrm>
          <a:off x="-13317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779907"/>
              </p:ext>
            </p:extLst>
          </p:nvPr>
        </p:nvGraphicFramePr>
        <p:xfrm>
          <a:off x="4592301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7661" y="1981200"/>
            <a:ext cx="2668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Full Survey</a:t>
            </a:r>
            <a:endParaRPr lang="en-US" sz="4400" dirty="0"/>
          </a:p>
        </p:txBody>
      </p:sp>
      <p:pic>
        <p:nvPicPr>
          <p:cNvPr id="10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4" t="7891" r="1583" b="75741"/>
          <a:stretch/>
        </p:blipFill>
        <p:spPr bwMode="auto">
          <a:xfrm>
            <a:off x="-3315469" y="1066800"/>
            <a:ext cx="3302892" cy="15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37037" r="2865" b="48215"/>
          <a:stretch/>
        </p:blipFill>
        <p:spPr bwMode="auto">
          <a:xfrm>
            <a:off x="-3315468" y="2706950"/>
            <a:ext cx="3302891" cy="14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65258" r="2865" b="17845"/>
          <a:stretch/>
        </p:blipFill>
        <p:spPr bwMode="auto">
          <a:xfrm>
            <a:off x="-3315467" y="4221573"/>
            <a:ext cx="3302889" cy="160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44628"/>
            <a:ext cx="6480175" cy="32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3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Distance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503773"/>
              </p:ext>
            </p:extLst>
          </p:nvPr>
        </p:nvGraphicFramePr>
        <p:xfrm>
          <a:off x="0" y="33528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930308"/>
              </p:ext>
            </p:extLst>
          </p:nvPr>
        </p:nvGraphicFramePr>
        <p:xfrm>
          <a:off x="4605618" y="3352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25747" y="1981200"/>
            <a:ext cx="3092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0 – 1.5 Miles</a:t>
            </a:r>
          </a:p>
        </p:txBody>
      </p:sp>
      <p:pic>
        <p:nvPicPr>
          <p:cNvPr id="9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4" t="7891" r="1583" b="75741"/>
          <a:stretch/>
        </p:blipFill>
        <p:spPr bwMode="auto">
          <a:xfrm>
            <a:off x="-3315469" y="1066800"/>
            <a:ext cx="3302892" cy="15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37037" r="2865" b="48215"/>
          <a:stretch/>
        </p:blipFill>
        <p:spPr bwMode="auto">
          <a:xfrm>
            <a:off x="-3315468" y="2706950"/>
            <a:ext cx="3302891" cy="14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65258" r="2865" b="17845"/>
          <a:stretch/>
        </p:blipFill>
        <p:spPr bwMode="auto">
          <a:xfrm>
            <a:off x="-3315467" y="4221573"/>
            <a:ext cx="3302889" cy="160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44628"/>
            <a:ext cx="6480175" cy="32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Distance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884068"/>
              </p:ext>
            </p:extLst>
          </p:nvPr>
        </p:nvGraphicFramePr>
        <p:xfrm>
          <a:off x="-29592" y="3352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869018"/>
              </p:ext>
            </p:extLst>
          </p:nvPr>
        </p:nvGraphicFramePr>
        <p:xfrm>
          <a:off x="4576026" y="33640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25746" y="1981200"/>
            <a:ext cx="3092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1.5 – 3 Miles</a:t>
            </a:r>
            <a:endParaRPr lang="en-US" sz="4400" dirty="0"/>
          </a:p>
        </p:txBody>
      </p:sp>
      <p:pic>
        <p:nvPicPr>
          <p:cNvPr id="10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4" t="7891" r="1583" b="75741"/>
          <a:stretch/>
        </p:blipFill>
        <p:spPr bwMode="auto">
          <a:xfrm>
            <a:off x="-3315469" y="1066800"/>
            <a:ext cx="3302892" cy="15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37037" r="2865" b="48215"/>
          <a:stretch/>
        </p:blipFill>
        <p:spPr bwMode="auto">
          <a:xfrm>
            <a:off x="-3315468" y="2706950"/>
            <a:ext cx="3302891" cy="14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65258" r="2865" b="17845"/>
          <a:stretch/>
        </p:blipFill>
        <p:spPr bwMode="auto">
          <a:xfrm>
            <a:off x="-3315467" y="4221573"/>
            <a:ext cx="3302889" cy="160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44628"/>
            <a:ext cx="6480175" cy="32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9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Distance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66101"/>
              </p:ext>
            </p:extLst>
          </p:nvPr>
        </p:nvGraphicFramePr>
        <p:xfrm>
          <a:off x="-33617" y="3352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655315"/>
              </p:ext>
            </p:extLst>
          </p:nvPr>
        </p:nvGraphicFramePr>
        <p:xfrm>
          <a:off x="4572000" y="3352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9746" y="1981200"/>
            <a:ext cx="2664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3 – 7 Miles</a:t>
            </a:r>
            <a:endParaRPr lang="en-US" sz="4400" dirty="0"/>
          </a:p>
        </p:txBody>
      </p:sp>
      <p:pic>
        <p:nvPicPr>
          <p:cNvPr id="10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4" t="7891" r="1583" b="75741"/>
          <a:stretch/>
        </p:blipFill>
        <p:spPr bwMode="auto">
          <a:xfrm>
            <a:off x="-3315469" y="1066800"/>
            <a:ext cx="3302892" cy="15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37037" r="2865" b="48215"/>
          <a:stretch/>
        </p:blipFill>
        <p:spPr bwMode="auto">
          <a:xfrm>
            <a:off x="-3315468" y="2706950"/>
            <a:ext cx="3302891" cy="14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65258" r="2865" b="17845"/>
          <a:stretch/>
        </p:blipFill>
        <p:spPr bwMode="auto">
          <a:xfrm>
            <a:off x="-3315467" y="4221573"/>
            <a:ext cx="3302889" cy="160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44628"/>
            <a:ext cx="6480175" cy="32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0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Distance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651355"/>
              </p:ext>
            </p:extLst>
          </p:nvPr>
        </p:nvGraphicFramePr>
        <p:xfrm>
          <a:off x="-33617" y="3352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016755"/>
              </p:ext>
            </p:extLst>
          </p:nvPr>
        </p:nvGraphicFramePr>
        <p:xfrm>
          <a:off x="4572000" y="33640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84254" y="1981200"/>
            <a:ext cx="2975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Outside City</a:t>
            </a:r>
            <a:endParaRPr lang="en-US" sz="4400" dirty="0"/>
          </a:p>
        </p:txBody>
      </p:sp>
      <p:pic>
        <p:nvPicPr>
          <p:cNvPr id="12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4" t="7891" r="1583" b="75741"/>
          <a:stretch/>
        </p:blipFill>
        <p:spPr bwMode="auto">
          <a:xfrm>
            <a:off x="-3315469" y="1066800"/>
            <a:ext cx="3302892" cy="15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37037" r="2865" b="48215"/>
          <a:stretch/>
        </p:blipFill>
        <p:spPr bwMode="auto">
          <a:xfrm>
            <a:off x="-3315468" y="2706950"/>
            <a:ext cx="3302891" cy="14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65258" r="2865" b="17845"/>
          <a:stretch/>
        </p:blipFill>
        <p:spPr bwMode="auto">
          <a:xfrm>
            <a:off x="-3315467" y="4221573"/>
            <a:ext cx="3302889" cy="160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44628"/>
            <a:ext cx="6480175" cy="32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192627"/>
              </p:ext>
            </p:extLst>
          </p:nvPr>
        </p:nvGraphicFramePr>
        <p:xfrm>
          <a:off x="-33617" y="40311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758587"/>
              </p:ext>
            </p:extLst>
          </p:nvPr>
        </p:nvGraphicFramePr>
        <p:xfrm>
          <a:off x="4572000" y="40423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84254" y="3497759"/>
            <a:ext cx="2975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Outside City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273948" y="152400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Inside City</a:t>
            </a:r>
            <a:endParaRPr lang="en-US" sz="44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861258"/>
              </p:ext>
            </p:extLst>
          </p:nvPr>
        </p:nvGraphicFramePr>
        <p:xfrm>
          <a:off x="-16809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270542"/>
              </p:ext>
            </p:extLst>
          </p:nvPr>
        </p:nvGraphicFramePr>
        <p:xfrm>
          <a:off x="4588809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4" t="7891" r="1583" b="75741"/>
          <a:stretch/>
        </p:blipFill>
        <p:spPr bwMode="auto">
          <a:xfrm>
            <a:off x="-3315469" y="1066800"/>
            <a:ext cx="3302892" cy="15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37037" r="2865" b="48215"/>
          <a:stretch/>
        </p:blipFill>
        <p:spPr bwMode="auto">
          <a:xfrm>
            <a:off x="-3315468" y="2706950"/>
            <a:ext cx="3302891" cy="14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65258" r="2865" b="17845"/>
          <a:stretch/>
        </p:blipFill>
        <p:spPr bwMode="auto">
          <a:xfrm>
            <a:off x="-3315467" y="4221573"/>
            <a:ext cx="3302889" cy="160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44628"/>
            <a:ext cx="6480175" cy="32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6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838200"/>
            <a:ext cx="92583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7700" y="152400"/>
            <a:ext cx="7848600" cy="101566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Sprague Avenue Projects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973433" y="2887680"/>
            <a:ext cx="3164649" cy="46166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Phase 1-Completed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911" y="3821093"/>
            <a:ext cx="2433680" cy="46166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Phase 2-Start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8674" y="3832951"/>
            <a:ext cx="3041217" cy="46166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Grind &amp; Overlay in 2018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6747" y="3118514"/>
            <a:ext cx="103585" cy="3557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</p:cNvCxnSpPr>
          <p:nvPr/>
        </p:nvCxnSpPr>
        <p:spPr>
          <a:xfrm flipH="1" flipV="1">
            <a:off x="2082989" y="2787637"/>
            <a:ext cx="515550" cy="33087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0" y="2372138"/>
            <a:ext cx="2388795" cy="83099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Sherman Plaza </a:t>
            </a:r>
          </a:p>
          <a:p>
            <a:r>
              <a:rPr lang="en-US" dirty="0"/>
              <a:t>2018 Construction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35" y="1684398"/>
            <a:ext cx="2553904" cy="83099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U-District Bridge </a:t>
            </a: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Under Construction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85378" y="3725229"/>
            <a:ext cx="1415772" cy="338554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r>
              <a:rPr lang="en-US" sz="1600" dirty="0"/>
              <a:t>Future Projects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64305" y="3599156"/>
            <a:ext cx="535781" cy="0"/>
          </a:xfrm>
          <a:prstGeom prst="line">
            <a:avLst/>
          </a:prstGeom>
          <a:ln w="57150">
            <a:solidFill>
              <a:srgbClr val="6DB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Bernard Street to Scott Street</a:t>
            </a:r>
          </a:p>
          <a:p>
            <a:r>
              <a:rPr lang="en-US" dirty="0" smtClean="0"/>
              <a:t>Concepts shared with public and business/property owners in April with online open-house.</a:t>
            </a:r>
            <a:endParaRPr lang="en-US" dirty="0"/>
          </a:p>
          <a:p>
            <a:r>
              <a:rPr lang="en-US" dirty="0" smtClean="0"/>
              <a:t>Public Survey available through April 30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Certified Mailer to business and property owners due May 15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8" b="15860"/>
          <a:stretch/>
        </p:blipFill>
        <p:spPr bwMode="auto">
          <a:xfrm>
            <a:off x="1828006" y="5197875"/>
            <a:ext cx="5487988" cy="166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8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14" y="1979352"/>
            <a:ext cx="6709372" cy="376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Certified Mailer Outcomes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396240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198120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+1*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5867399"/>
            <a:ext cx="186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*self identified in </a:t>
            </a:r>
          </a:p>
          <a:p>
            <a:r>
              <a:rPr lang="en-US" dirty="0" smtClean="0"/>
              <a:t>online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Survey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April 2 – April 30</a:t>
            </a:r>
          </a:p>
          <a:p>
            <a:r>
              <a:rPr lang="en-US" dirty="0" smtClean="0"/>
              <a:t>145 Responses (includes 16 business/property owners and 139 citizens)</a:t>
            </a:r>
          </a:p>
          <a:p>
            <a:r>
              <a:rPr lang="en-US" dirty="0" smtClean="0"/>
              <a:t>3 basic questions:</a:t>
            </a:r>
          </a:p>
          <a:p>
            <a:pPr lvl="1"/>
            <a:r>
              <a:rPr lang="en-US" dirty="0" smtClean="0"/>
              <a:t>3 optional layouts for Division to Sherman</a:t>
            </a:r>
          </a:p>
          <a:p>
            <a:pPr lvl="1"/>
            <a:r>
              <a:rPr lang="en-US" dirty="0" smtClean="0"/>
              <a:t>2 alternatives for Bernard to Division</a:t>
            </a:r>
          </a:p>
          <a:p>
            <a:pPr lvl="1"/>
            <a:r>
              <a:rPr lang="en-US" dirty="0" smtClean="0"/>
              <a:t>Support adding parking on side streets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58819"/>
            <a:ext cx="5389331" cy="26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4" t="7891" r="1583" b="75741"/>
          <a:stretch/>
        </p:blipFill>
        <p:spPr bwMode="auto">
          <a:xfrm>
            <a:off x="5636923" y="1331650"/>
            <a:ext cx="3302892" cy="15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37037" r="2865" b="48215"/>
          <a:stretch/>
        </p:blipFill>
        <p:spPr bwMode="auto">
          <a:xfrm>
            <a:off x="5636924" y="2971800"/>
            <a:ext cx="3302891" cy="14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Integrated Capital Management\3 - Projects\Sprague Ave Rebuild-Ph II-Browne to Scott-2014155\12 - Presentations\Survey Monkey\Sprague 2 Options - Survey Monkey_rev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65258" r="2865" b="17845"/>
          <a:stretch/>
        </p:blipFill>
        <p:spPr bwMode="auto">
          <a:xfrm>
            <a:off x="5636925" y="4486423"/>
            <a:ext cx="3302889" cy="160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4724400"/>
            <a:ext cx="4572000" cy="1846658"/>
            <a:chOff x="0" y="4781379"/>
            <a:chExt cx="5636926" cy="2031325"/>
          </a:xfrm>
        </p:grpSpPr>
        <p:pic>
          <p:nvPicPr>
            <p:cNvPr id="8" name="Picture 3" descr="H:\Integrated Capital Management\3 - Projects\Sprague Ave Rebuild-Ph II-Browne to Scott-2014155\12 - Presentations\Survey Monkey\Sprague 2 Options - Survey Monkey_rev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" t="43250" r="52074" b="50600"/>
            <a:stretch/>
          </p:blipFill>
          <p:spPr bwMode="auto">
            <a:xfrm>
              <a:off x="0" y="4966046"/>
              <a:ext cx="5636926" cy="99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78444" y="4781379"/>
              <a:ext cx="2480038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Option 2</a:t>
              </a:r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1 lane each direction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Center turn lane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Parking on both sides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</p:spPr>
        <p:txBody>
          <a:bodyPr>
            <a:noAutofit/>
          </a:bodyPr>
          <a:lstStyle/>
          <a:p>
            <a:r>
              <a:rPr sz="2800" dirty="0"/>
              <a:t>Q1: Which travel lane option do you prefer?</a:t>
            </a:r>
          </a:p>
        </p:txBody>
      </p:sp>
    </p:spTree>
    <p:extLst>
      <p:ext uri="{BB962C8B-B14F-4D97-AF65-F5344CB8AC3E}">
        <p14:creationId xmlns:p14="http://schemas.microsoft.com/office/powerpoint/2010/main" val="31641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" y="1447800"/>
            <a:ext cx="5389331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6571"/>
            <a:ext cx="6480175" cy="32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3215" r="8739" b="15342"/>
          <a:stretch/>
        </p:blipFill>
        <p:spPr bwMode="auto">
          <a:xfrm>
            <a:off x="5105400" y="1235396"/>
            <a:ext cx="3918170" cy="188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77000" y="3124200"/>
            <a:ext cx="13960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B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Q3: Which west end alternative do you prefer?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91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26473" y="228600"/>
            <a:ext cx="8229600" cy="1915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Q5: There is an opportunity to increase the amount of on-street parking by adjusting the use of space on the wider side-streets to include angled parking. Are you in favor of including additional side-street parking?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38" y="1905000"/>
            <a:ext cx="484881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511"/>
            <a:ext cx="5389331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62911" y="3810000"/>
            <a:ext cx="1652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May Apply to:</a:t>
            </a:r>
          </a:p>
          <a:p>
            <a:r>
              <a:rPr lang="en-US" dirty="0" smtClean="0"/>
              <a:t>Pine St.</a:t>
            </a:r>
          </a:p>
          <a:p>
            <a:r>
              <a:rPr lang="en-US" dirty="0" smtClean="0"/>
              <a:t>Cowley St.</a:t>
            </a:r>
          </a:p>
          <a:p>
            <a:r>
              <a:rPr lang="en-US" dirty="0" smtClean="0"/>
              <a:t>Grant St.</a:t>
            </a:r>
          </a:p>
          <a:p>
            <a:r>
              <a:rPr lang="en-US" dirty="0" smtClean="0"/>
              <a:t>Hatch St.</a:t>
            </a:r>
          </a:p>
          <a:p>
            <a:r>
              <a:rPr lang="en-US" dirty="0" smtClean="0"/>
              <a:t>Scott 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Sprague Avenue is (and will be) a 3-lane section roadway.  </a:t>
            </a:r>
          </a:p>
          <a:p>
            <a:r>
              <a:rPr lang="en-US" sz="3000" dirty="0" smtClean="0"/>
              <a:t>The commitment to facilitate transit coach stops in-lane continues to be notably difficult for the public to accept.</a:t>
            </a:r>
          </a:p>
          <a:p>
            <a:r>
              <a:rPr lang="en-US" sz="3000" dirty="0" smtClean="0"/>
              <a:t>An idea from the public meeting is to provide a “pressure relief” similar to school buses pulling off in more rural areas.</a:t>
            </a:r>
          </a:p>
          <a:p>
            <a:r>
              <a:rPr lang="en-US" sz="3000" dirty="0" smtClean="0"/>
              <a:t>There is an opportunity to incorporate a pull-out east of Scott Street and at the same time enhance a crosswalk for the Pride Prep School.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B3D95BB069544B5D195B700E50046" ma:contentTypeVersion="4" ma:contentTypeDescription="Create a new document." ma:contentTypeScope="" ma:versionID="34244cccd0cc722f4dd5c172371f85f4">
  <xsd:schema xmlns:xsd="http://www.w3.org/2001/XMLSchema" xmlns:xs="http://www.w3.org/2001/XMLSchema" xmlns:p="http://schemas.microsoft.com/office/2006/metadata/properties" xmlns:ns2="22102d51-dde6-43e3-8fa5-2ed119daaffe" targetNamespace="http://schemas.microsoft.com/office/2006/metadata/properties" ma:root="true" ma:fieldsID="563aaf0cd9cf58a1438ed3506b50b379" ns2:_="">
    <xsd:import namespace="22102d51-dde6-43e3-8fa5-2ed119daa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02d51-dde6-43e3-8fa5-2ed119daa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27C3D9-9E59-4846-AA05-535BDFAD25CB}"/>
</file>

<file path=customXml/itemProps2.xml><?xml version="1.0" encoding="utf-8"?>
<ds:datastoreItem xmlns:ds="http://schemas.openxmlformats.org/officeDocument/2006/customXml" ds:itemID="{CD1F1DD3-97DB-4BF8-9A36-8A044DBF6D16}"/>
</file>

<file path=customXml/itemProps3.xml><?xml version="1.0" encoding="utf-8"?>
<ds:datastoreItem xmlns:ds="http://schemas.openxmlformats.org/officeDocument/2006/customXml" ds:itemID="{ADB6FC87-800C-440A-BD4E-BF16C3B79850}"/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409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Sprague Avenue Phase II Survey Results and Next Steps</vt:lpstr>
      <vt:lpstr>PowerPoint Presentation</vt:lpstr>
      <vt:lpstr>Project Background</vt:lpstr>
      <vt:lpstr>Certified Mailer Outcomes</vt:lpstr>
      <vt:lpstr>Online Survey Results</vt:lpstr>
      <vt:lpstr>Q1: Which travel lane option do you prefer?</vt:lpstr>
      <vt:lpstr>PowerPoint Presentation</vt:lpstr>
      <vt:lpstr>PowerPoint Presentation</vt:lpstr>
      <vt:lpstr>Transit Facilities</vt:lpstr>
      <vt:lpstr>PowerPoint Presentation</vt:lpstr>
      <vt:lpstr>Constructability Timeframe</vt:lpstr>
      <vt:lpstr>Questions?</vt:lpstr>
      <vt:lpstr>By Distance</vt:lpstr>
      <vt:lpstr>By Distance</vt:lpstr>
      <vt:lpstr>By Distance</vt:lpstr>
      <vt:lpstr>By Distance</vt:lpstr>
      <vt:lpstr>By Distance</vt:lpstr>
      <vt:lpstr>PowerPoint Presentation</vt:lpstr>
    </vt:vector>
  </TitlesOfParts>
  <Company>City of Spokane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Sprague Avenue Phase II Survey Results and Next Steps</dc:title>
  <dc:creator>Blankenagel, Brandon</dc:creator>
  <cp:lastModifiedBy>kemiller</cp:lastModifiedBy>
  <cp:revision>20</cp:revision>
  <dcterms:created xsi:type="dcterms:W3CDTF">2018-05-15T17:33:12Z</dcterms:created>
  <dcterms:modified xsi:type="dcterms:W3CDTF">2018-05-22T17:48:59Z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0x010100898B3D95BB069544B5D195B700E50046</vt:lpwstr>
  </property>
</Properties>
</file>