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4"/>
  </p:sldMasterIdLst>
  <p:notesMasterIdLst>
    <p:notesMasterId r:id="rId36"/>
  </p:notesMasterIdLst>
  <p:handoutMasterIdLst>
    <p:handoutMasterId r:id="rId37"/>
  </p:handoutMasterIdLst>
  <p:sldIdLst>
    <p:sldId id="256" r:id="rId5"/>
    <p:sldId id="257" r:id="rId6"/>
    <p:sldId id="260" r:id="rId7"/>
    <p:sldId id="259" r:id="rId8"/>
    <p:sldId id="301" r:id="rId9"/>
    <p:sldId id="294" r:id="rId10"/>
    <p:sldId id="295" r:id="rId11"/>
    <p:sldId id="280" r:id="rId12"/>
    <p:sldId id="281" r:id="rId13"/>
    <p:sldId id="262" r:id="rId14"/>
    <p:sldId id="308" r:id="rId15"/>
    <p:sldId id="264" r:id="rId16"/>
    <p:sldId id="278" r:id="rId17"/>
    <p:sldId id="310" r:id="rId18"/>
    <p:sldId id="312" r:id="rId19"/>
    <p:sldId id="268" r:id="rId20"/>
    <p:sldId id="270" r:id="rId21"/>
    <p:sldId id="288" r:id="rId22"/>
    <p:sldId id="265" r:id="rId23"/>
    <p:sldId id="285" r:id="rId24"/>
    <p:sldId id="276" r:id="rId25"/>
    <p:sldId id="272" r:id="rId26"/>
    <p:sldId id="274" r:id="rId27"/>
    <p:sldId id="275" r:id="rId28"/>
    <p:sldId id="284" r:id="rId29"/>
    <p:sldId id="302" r:id="rId30"/>
    <p:sldId id="319" r:id="rId31"/>
    <p:sldId id="317" r:id="rId32"/>
    <p:sldId id="303" r:id="rId33"/>
    <p:sldId id="314" r:id="rId34"/>
    <p:sldId id="304" r:id="rId35"/>
  </p:sldIdLst>
  <p:sldSz cx="9144000" cy="6858000" type="screen4x3"/>
  <p:notesSz cx="7010400" cy="92233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76" autoAdjust="0"/>
  </p:normalViewPr>
  <p:slideViewPr>
    <p:cSldViewPr>
      <p:cViewPr varScale="1">
        <p:scale>
          <a:sx n="91" d="100"/>
          <a:sy n="91" d="100"/>
        </p:scale>
        <p:origin x="17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94"/>
    </p:cViewPr>
  </p:sorterViewPr>
  <p:notesViewPr>
    <p:cSldViewPr>
      <p:cViewPr varScale="1">
        <p:scale>
          <a:sx n="70" d="100"/>
          <a:sy n="70" d="100"/>
        </p:scale>
        <p:origin x="-2760" y="-90"/>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eaLnBrk="1" hangingPunct="1">
              <a:defRPr sz="1200" smtClean="0"/>
            </a:lvl1pPr>
          </a:lstStyle>
          <a:p>
            <a:pPr>
              <a:defRPr/>
            </a:pPr>
            <a:endParaRPr lang="en-US" dirty="0"/>
          </a:p>
        </p:txBody>
      </p:sp>
      <p:sp>
        <p:nvSpPr>
          <p:cNvPr id="98307" name="Rectangle 3"/>
          <p:cNvSpPr>
            <a:spLocks noGrp="1" noChangeArrowheads="1"/>
          </p:cNvSpPr>
          <p:nvPr>
            <p:ph type="dt" sz="quarter" idx="1"/>
          </p:nvPr>
        </p:nvSpPr>
        <p:spPr bwMode="auto">
          <a:xfrm>
            <a:off x="3970938"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eaLnBrk="1" hangingPunct="1">
              <a:defRPr sz="1200" smtClean="0"/>
            </a:lvl1pPr>
          </a:lstStyle>
          <a:p>
            <a:pPr>
              <a:defRPr/>
            </a:pPr>
            <a:endParaRPr lang="en-US" dirty="0"/>
          </a:p>
        </p:txBody>
      </p:sp>
      <p:sp>
        <p:nvSpPr>
          <p:cNvPr id="98308" name="Rectangle 4"/>
          <p:cNvSpPr>
            <a:spLocks noGrp="1" noChangeArrowheads="1"/>
          </p:cNvSpPr>
          <p:nvPr>
            <p:ph type="ftr" sz="quarter" idx="2"/>
          </p:nvPr>
        </p:nvSpPr>
        <p:spPr bwMode="auto">
          <a:xfrm>
            <a:off x="0"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eaLnBrk="1" hangingPunct="1">
              <a:defRPr sz="1200" smtClean="0"/>
            </a:lvl1pPr>
          </a:lstStyle>
          <a:p>
            <a:pPr>
              <a:defRPr/>
            </a:pPr>
            <a:endParaRPr lang="en-US" dirty="0"/>
          </a:p>
        </p:txBody>
      </p:sp>
      <p:sp>
        <p:nvSpPr>
          <p:cNvPr id="98309" name="Rectangle 5"/>
          <p:cNvSpPr>
            <a:spLocks noGrp="1" noChangeArrowheads="1"/>
          </p:cNvSpPr>
          <p:nvPr>
            <p:ph type="sldNum" sz="quarter" idx="3"/>
          </p:nvPr>
        </p:nvSpPr>
        <p:spPr bwMode="auto">
          <a:xfrm>
            <a:off x="3970938"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eaLnBrk="1" hangingPunct="1">
              <a:defRPr sz="1200" smtClean="0"/>
            </a:lvl1pPr>
          </a:lstStyle>
          <a:p>
            <a:pPr>
              <a:defRPr/>
            </a:pPr>
            <a:fld id="{B7A0FFB1-0B74-42CF-8A23-B9A6E3AD330B}" type="slidenum">
              <a:rPr lang="en-US"/>
              <a:pPr>
                <a:defRPr/>
              </a:pPr>
              <a:t>‹#›</a:t>
            </a:fld>
            <a:endParaRPr lang="en-US" dirty="0"/>
          </a:p>
        </p:txBody>
      </p:sp>
    </p:spTree>
    <p:extLst>
      <p:ext uri="{BB962C8B-B14F-4D97-AF65-F5344CB8AC3E}">
        <p14:creationId xmlns:p14="http://schemas.microsoft.com/office/powerpoint/2010/main" val="3442169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eaLnBrk="1" hangingPunct="1">
              <a:defRPr sz="1200" smtClean="0"/>
            </a:lvl1pPr>
          </a:lstStyle>
          <a:p>
            <a:pPr>
              <a:defRPr/>
            </a:pPr>
            <a:endParaRPr lang="en-US" dirty="0"/>
          </a:p>
        </p:txBody>
      </p:sp>
      <p:sp>
        <p:nvSpPr>
          <p:cNvPr id="101379" name="Rectangle 3"/>
          <p:cNvSpPr>
            <a:spLocks noGrp="1" noChangeArrowheads="1"/>
          </p:cNvSpPr>
          <p:nvPr>
            <p:ph type="dt" idx="1"/>
          </p:nvPr>
        </p:nvSpPr>
        <p:spPr bwMode="auto">
          <a:xfrm>
            <a:off x="3970938"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eaLnBrk="1" hangingPunct="1">
              <a:defRPr sz="1200" smtClean="0"/>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701040" y="4381103"/>
            <a:ext cx="5608320" cy="415051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2" name="Rectangle 6"/>
          <p:cNvSpPr>
            <a:spLocks noGrp="1" noChangeArrowheads="1"/>
          </p:cNvSpPr>
          <p:nvPr>
            <p:ph type="ftr" sz="quarter" idx="4"/>
          </p:nvPr>
        </p:nvSpPr>
        <p:spPr bwMode="auto">
          <a:xfrm>
            <a:off x="0"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eaLnBrk="1" hangingPunct="1">
              <a:defRPr sz="1200" smtClean="0"/>
            </a:lvl1pPr>
          </a:lstStyle>
          <a:p>
            <a:pPr>
              <a:defRPr/>
            </a:pPr>
            <a:endParaRPr lang="en-US" dirty="0"/>
          </a:p>
        </p:txBody>
      </p:sp>
      <p:sp>
        <p:nvSpPr>
          <p:cNvPr id="101383" name="Rectangle 7"/>
          <p:cNvSpPr>
            <a:spLocks noGrp="1" noChangeArrowheads="1"/>
          </p:cNvSpPr>
          <p:nvPr>
            <p:ph type="sldNum" sz="quarter" idx="5"/>
          </p:nvPr>
        </p:nvSpPr>
        <p:spPr bwMode="auto">
          <a:xfrm>
            <a:off x="3970938"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eaLnBrk="1" hangingPunct="1">
              <a:defRPr sz="1200" smtClean="0"/>
            </a:lvl1pPr>
          </a:lstStyle>
          <a:p>
            <a:pPr>
              <a:defRPr/>
            </a:pPr>
            <a:fld id="{43EFD10E-805B-4C53-9FD0-0AD9AC4C8A79}" type="slidenum">
              <a:rPr lang="en-US"/>
              <a:pPr>
                <a:defRPr/>
              </a:pPr>
              <a:t>‹#›</a:t>
            </a:fld>
            <a:endParaRPr lang="en-US" dirty="0"/>
          </a:p>
        </p:txBody>
      </p:sp>
    </p:spTree>
    <p:extLst>
      <p:ext uri="{BB962C8B-B14F-4D97-AF65-F5344CB8AC3E}">
        <p14:creationId xmlns:p14="http://schemas.microsoft.com/office/powerpoint/2010/main" val="369691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C271431-BB3B-45D2-856C-7F87C241A801}" type="slidenum">
              <a:rPr lang="en-US"/>
              <a:pPr/>
              <a:t>1</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2772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EFD10E-805B-4C53-9FD0-0AD9AC4C8A79}" type="slidenum">
              <a:rPr lang="en-US" smtClean="0"/>
              <a:pPr>
                <a:defRPr/>
              </a:pPr>
              <a:t>10</a:t>
            </a:fld>
            <a:endParaRPr lang="en-US" dirty="0"/>
          </a:p>
        </p:txBody>
      </p:sp>
    </p:spTree>
    <p:extLst>
      <p:ext uri="{BB962C8B-B14F-4D97-AF65-F5344CB8AC3E}">
        <p14:creationId xmlns:p14="http://schemas.microsoft.com/office/powerpoint/2010/main" val="74254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AA3FD8-6553-4A31-BA60-73D3F137124F}"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DB36A8B-DE24-4199-9E0F-63C7156EF276}"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186D62D-5E03-44DF-A771-5611B4EE8A77}"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7BA58FC3-0988-40AB-9761-07BF02B6024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C13F4498-24CB-411B-AF15-22CD8EE0A5F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B6DA2BE-93A6-4C0E-BC3B-5C91D8DE662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86972A-E053-4FC2-8575-995C6E30F1E7}"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8E10DD0-71F8-410E-AC82-7ECD7FCEFAF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8277A23-D636-450A-8FE0-053380C0759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9C3A130-C55C-437C-8CC6-DB69EB81CFC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132DC43-28E4-4F62-8714-4ECD99024ADA}"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BE7E967C-4D5C-439B-908F-40820F503C22}"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FEEFDEEA-21CB-4B6C-9067-71FCB8853A41}" type="slidenum">
              <a:rPr lang="en-US" smtClean="0"/>
              <a:pPr>
                <a:defRPr/>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7" r:id="rId13"/>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atg.wa.gov/open-government-training"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tg.wa.gov/open-governmen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a:xfrm>
            <a:off x="457200" y="457201"/>
            <a:ext cx="7772400" cy="1981200"/>
          </a:xfrm>
        </p:spPr>
        <p:txBody>
          <a:bodyPr/>
          <a:lstStyle/>
          <a:p>
            <a:pPr algn="ctr" eaLnBrk="1" hangingPunct="1"/>
            <a:r>
              <a:rPr lang="en-US" sz="3600" b="1" dirty="0" smtClean="0">
                <a:latin typeface="Arial" panose="020B0604020202020204" pitchFamily="34" charset="0"/>
                <a:cs typeface="Arial" panose="020B0604020202020204" pitchFamily="34" charset="0"/>
              </a:rPr>
              <a:t>Open Public Meetings Act</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RCW 42.30</a:t>
            </a:r>
            <a:br>
              <a:rPr lang="en-US" sz="3600" b="1" dirty="0" smtClean="0">
                <a:latin typeface="Arial" panose="020B0604020202020204" pitchFamily="34" charset="0"/>
                <a:cs typeface="Arial" panose="020B0604020202020204" pitchFamily="34" charset="0"/>
              </a:rPr>
            </a:br>
            <a:r>
              <a:rPr lang="en-US" sz="1600" dirty="0" smtClean="0"/>
              <a:t/>
            </a:r>
            <a:br>
              <a:rPr lang="en-US" sz="1600" dirty="0" smtClean="0"/>
            </a:br>
            <a:endParaRPr lang="en-US" sz="3200" dirty="0" smtClean="0"/>
          </a:p>
        </p:txBody>
      </p:sp>
      <p:sp>
        <p:nvSpPr>
          <p:cNvPr id="4099" name="Rectangle 3"/>
          <p:cNvSpPr>
            <a:spLocks noGrp="1" noChangeArrowheads="1"/>
          </p:cNvSpPr>
          <p:nvPr>
            <p:ph type="subTitle" idx="1"/>
          </p:nvPr>
        </p:nvSpPr>
        <p:spPr/>
        <p:txBody>
          <a:bodyPr/>
          <a:lstStyle/>
          <a:p>
            <a:pPr eaLnBrk="1" hangingPunct="1"/>
            <a:endParaRPr lang="en-US" dirty="0" smtClean="0"/>
          </a:p>
          <a:p>
            <a:pPr eaLnBrk="1" hangingPunct="1"/>
            <a:r>
              <a:rPr lang="en-US" dirty="0" smtClean="0"/>
              <a:t>		</a:t>
            </a:r>
          </a:p>
        </p:txBody>
      </p:sp>
      <p:sp>
        <p:nvSpPr>
          <p:cNvPr id="3" name="Rectangle 2"/>
          <p:cNvSpPr/>
          <p:nvPr/>
        </p:nvSpPr>
        <p:spPr>
          <a:xfrm>
            <a:off x="304800" y="4572000"/>
            <a:ext cx="8077200" cy="1446550"/>
          </a:xfrm>
          <a:prstGeom prst="rect">
            <a:avLst/>
          </a:prstGeom>
        </p:spPr>
        <p:txBody>
          <a:bodyPr wrap="square">
            <a:spAutoFit/>
          </a:bodyPr>
          <a:lstStyle/>
          <a:p>
            <a:pPr fontAlgn="auto">
              <a:spcBef>
                <a:spcPts val="0"/>
              </a:spcBef>
              <a:spcAft>
                <a:spcPts val="0"/>
              </a:spcAft>
              <a:buFont typeface="Arial" pitchFamily="34" charset="0"/>
              <a:buNone/>
              <a:defRPr/>
            </a:pPr>
            <a:r>
              <a:rPr lang="en-US" sz="3600" b="1" kern="0" dirty="0" smtClean="0">
                <a:solidFill>
                  <a:srgbClr val="006600"/>
                </a:solidFill>
                <a:latin typeface="Arial"/>
              </a:rPr>
              <a:t>______________________________</a:t>
            </a:r>
            <a:endParaRPr lang="en-US" sz="3600" b="1" kern="0" dirty="0">
              <a:solidFill>
                <a:srgbClr val="006600"/>
              </a:solidFill>
              <a:latin typeface="Arial"/>
            </a:endParaRPr>
          </a:p>
          <a:p>
            <a:pPr fontAlgn="auto">
              <a:spcBef>
                <a:spcPts val="0"/>
              </a:spcBef>
              <a:spcAft>
                <a:spcPts val="0"/>
              </a:spcAft>
              <a:buFont typeface="Arial" pitchFamily="34" charset="0"/>
              <a:buNone/>
              <a:defRPr/>
            </a:pPr>
            <a:endParaRPr lang="en-US" b="1" kern="0" dirty="0">
              <a:solidFill>
                <a:srgbClr val="003300"/>
              </a:solidFill>
              <a:latin typeface="Arial"/>
            </a:endParaRPr>
          </a:p>
          <a:p>
            <a:pPr fontAlgn="auto">
              <a:spcBef>
                <a:spcPts val="0"/>
              </a:spcBef>
              <a:spcAft>
                <a:spcPts val="0"/>
              </a:spcAft>
              <a:buFont typeface="Arial" pitchFamily="34" charset="0"/>
              <a:buNone/>
              <a:defRPr/>
            </a:pPr>
            <a:r>
              <a:rPr lang="en-US" b="1" kern="0" dirty="0">
                <a:solidFill>
                  <a:srgbClr val="003300"/>
                </a:solidFill>
                <a:latin typeface="Arial"/>
              </a:rPr>
              <a:t>Prepared </a:t>
            </a:r>
            <a:r>
              <a:rPr lang="en-US" b="1" kern="0" dirty="0" smtClean="0">
                <a:solidFill>
                  <a:srgbClr val="003300"/>
                </a:solidFill>
                <a:latin typeface="Arial"/>
              </a:rPr>
              <a:t>by Washington </a:t>
            </a:r>
            <a:r>
              <a:rPr lang="en-US" b="1" kern="0" dirty="0">
                <a:solidFill>
                  <a:srgbClr val="003300"/>
                </a:solidFill>
                <a:latin typeface="Arial"/>
              </a:rPr>
              <a:t>State Attorney General’s Office</a:t>
            </a:r>
          </a:p>
          <a:p>
            <a:pPr fontAlgn="auto">
              <a:spcAft>
                <a:spcPts val="0"/>
              </a:spcAft>
              <a:buFont typeface="Arial" pitchFamily="34" charset="0"/>
              <a:buNone/>
              <a:defRPr/>
            </a:pPr>
            <a:r>
              <a:rPr lang="en-US" sz="1600" b="1" i="1" dirty="0">
                <a:solidFill>
                  <a:schemeClr val="tx1">
                    <a:lumMod val="85000"/>
                    <a:lumOff val="15000"/>
                  </a:schemeClr>
                </a:solidFill>
                <a:cs typeface="Arial" charset="0"/>
              </a:rPr>
              <a:t>Last revised:  January </a:t>
            </a:r>
            <a:r>
              <a:rPr lang="en-US" sz="1600" b="1" i="1" dirty="0" smtClean="0">
                <a:solidFill>
                  <a:schemeClr val="tx1">
                    <a:lumMod val="85000"/>
                    <a:lumOff val="15000"/>
                  </a:schemeClr>
                </a:solidFill>
                <a:cs typeface="Arial" charset="0"/>
              </a:rPr>
              <a:t>2016  </a:t>
            </a:r>
            <a:endParaRPr lang="en-US" sz="1600" b="1" i="1" dirty="0">
              <a:solidFill>
                <a:schemeClr val="tx1">
                  <a:lumMod val="85000"/>
                  <a:lumOff val="15000"/>
                </a:schemeClr>
              </a:solidFill>
              <a:cs typeface="Arial"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295275"/>
            <a:ext cx="7905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nancyk1\AppData\Local\Microsoft\Windows\Temporary Internet Files\Content.IE5\OJ5EZJRJ\MC9002310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7548" y="2158497"/>
            <a:ext cx="3708903" cy="254100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ancyk1\AppData\Local\Microsoft\Windows\Temporary Internet Files\Content.IE5\IDSVMZ9J\MC90023122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3267" y="2396150"/>
            <a:ext cx="2957465" cy="2065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457200" y="381000"/>
            <a:ext cx="8229600" cy="1066800"/>
          </a:xfrm>
        </p:spPr>
        <p:txBody>
          <a:bodyPr/>
          <a:lstStyle/>
          <a:p>
            <a:pPr eaLnBrk="1" hangingPunct="1"/>
            <a:r>
              <a:rPr lang="en-US" sz="3200" b="1" dirty="0" smtClean="0">
                <a:latin typeface="Arial" panose="020B0604020202020204" pitchFamily="34" charset="0"/>
                <a:cs typeface="Arial" panose="020B0604020202020204" pitchFamily="34" charset="0"/>
              </a:rPr>
              <a:t>What is a Meeting?</a:t>
            </a:r>
          </a:p>
        </p:txBody>
      </p:sp>
      <p:sp>
        <p:nvSpPr>
          <p:cNvPr id="10243" name="Rectangle 3"/>
          <p:cNvSpPr>
            <a:spLocks noGrp="1" noChangeArrowheads="1"/>
          </p:cNvSpPr>
          <p:nvPr>
            <p:ph type="body" sz="half" idx="1"/>
          </p:nvPr>
        </p:nvSpPr>
        <p:spPr>
          <a:xfrm>
            <a:off x="381000" y="1219200"/>
            <a:ext cx="7924800" cy="5410200"/>
          </a:xfrm>
        </p:spPr>
        <p:txBody>
          <a:bodyPr>
            <a:normAutofit fontScale="92500" lnSpcReduction="20000"/>
          </a:bodyPr>
          <a:lstStyle/>
          <a:p>
            <a:pPr eaLnBrk="1" hangingPunct="1">
              <a:lnSpc>
                <a:spcPct val="110000"/>
              </a:lnSpc>
              <a:spcBef>
                <a:spcPts val="0"/>
              </a:spcBef>
            </a:pPr>
            <a:r>
              <a:rPr lang="en-US" sz="2400" dirty="0" smtClean="0">
                <a:latin typeface="Arial" panose="020B0604020202020204" pitchFamily="34" charset="0"/>
                <a:cs typeface="Arial" panose="020B0604020202020204" pitchFamily="34" charset="0"/>
              </a:rPr>
              <a:t>“</a:t>
            </a:r>
            <a:r>
              <a:rPr lang="en-US" sz="2400" b="1" dirty="0" smtClean="0">
                <a:solidFill>
                  <a:srgbClr val="FF0000"/>
                </a:solidFill>
                <a:latin typeface="Arial" panose="020B0604020202020204" pitchFamily="34" charset="0"/>
                <a:cs typeface="Arial" panose="020B0604020202020204" pitchFamily="34" charset="0"/>
              </a:rPr>
              <a:t>Meeting</a:t>
            </a:r>
            <a:r>
              <a:rPr lang="en-US" sz="2400" dirty="0" smtClean="0">
                <a:latin typeface="Arial" panose="020B0604020202020204" pitchFamily="34" charset="0"/>
                <a:cs typeface="Arial" panose="020B0604020202020204" pitchFamily="34" charset="0"/>
              </a:rPr>
              <a:t>” means meetings at which the public agency takes “</a:t>
            </a:r>
            <a:r>
              <a:rPr lang="en-US" sz="2400" b="1" dirty="0" smtClean="0">
                <a:solidFill>
                  <a:srgbClr val="FF0000"/>
                </a:solidFill>
                <a:latin typeface="Arial" panose="020B0604020202020204" pitchFamily="34" charset="0"/>
                <a:cs typeface="Arial" panose="020B0604020202020204" pitchFamily="34" charset="0"/>
              </a:rPr>
              <a:t>action</a:t>
            </a:r>
            <a:r>
              <a:rPr lang="en-US" sz="2400" dirty="0" smtClean="0">
                <a:latin typeface="Arial" panose="020B0604020202020204" pitchFamily="34" charset="0"/>
                <a:cs typeface="Arial" panose="020B0604020202020204" pitchFamily="34" charset="0"/>
              </a:rPr>
              <a:t>”</a:t>
            </a:r>
            <a:r>
              <a:rPr lang="en-US" sz="2100" i="1" dirty="0" smtClean="0">
                <a:latin typeface="Arial" panose="020B0604020202020204" pitchFamily="34" charset="0"/>
                <a:cs typeface="Arial" panose="020B0604020202020204" pitchFamily="34" charset="0"/>
              </a:rPr>
              <a:t> ~ </a:t>
            </a:r>
            <a:r>
              <a:rPr lang="en-US" sz="2100" i="1" dirty="0">
                <a:latin typeface="Arial" panose="020B0604020202020204" pitchFamily="34" charset="0"/>
                <a:cs typeface="Arial" panose="020B0604020202020204" pitchFamily="34" charset="0"/>
              </a:rPr>
              <a:t>RCW </a:t>
            </a:r>
            <a:r>
              <a:rPr lang="en-US" sz="2100" i="1" dirty="0" smtClean="0">
                <a:latin typeface="Arial" panose="020B0604020202020204" pitchFamily="34" charset="0"/>
                <a:cs typeface="Arial" panose="020B0604020202020204" pitchFamily="34" charset="0"/>
              </a:rPr>
              <a:t>42.30.020</a:t>
            </a:r>
          </a:p>
          <a:p>
            <a:pPr marL="114300" indent="0" eaLnBrk="1" hangingPunct="1">
              <a:lnSpc>
                <a:spcPct val="110000"/>
              </a:lnSpc>
              <a:spcBef>
                <a:spcPts val="0"/>
              </a:spcBef>
              <a:buNone/>
            </a:pPr>
            <a:endParaRPr lang="en-US" sz="2100" i="1" dirty="0" smtClean="0">
              <a:solidFill>
                <a:srgbClr val="006600"/>
              </a:solidFill>
              <a:latin typeface="Arial" panose="020B0604020202020204" pitchFamily="34" charset="0"/>
              <a:cs typeface="Arial" panose="020B0604020202020204" pitchFamily="34" charset="0"/>
            </a:endParaRPr>
          </a:p>
          <a:p>
            <a:pPr lvl="1">
              <a:lnSpc>
                <a:spcPct val="90000"/>
              </a:lnSpc>
            </a:pPr>
            <a:r>
              <a:rPr lang="en-US" b="1" dirty="0" smtClean="0">
                <a:solidFill>
                  <a:srgbClr val="006600"/>
                </a:solidFill>
                <a:latin typeface="Arial" panose="020B0604020202020204" pitchFamily="34" charset="0"/>
                <a:cs typeface="Arial" panose="020B0604020202020204" pitchFamily="34" charset="0"/>
              </a:rPr>
              <a:t>“Action</a:t>
            </a:r>
            <a:r>
              <a:rPr lang="en-US" dirty="0">
                <a:solidFill>
                  <a:srgbClr val="0066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means the transaction of the official business of the public agency and includes but is not limited to:</a:t>
            </a:r>
          </a:p>
          <a:p>
            <a:pPr lvl="2">
              <a:lnSpc>
                <a:spcPct val="90000"/>
              </a:lnSpc>
            </a:pPr>
            <a:r>
              <a:rPr lang="en-US" dirty="0">
                <a:latin typeface="Arial" panose="020B0604020202020204" pitchFamily="34" charset="0"/>
                <a:cs typeface="Arial" panose="020B0604020202020204" pitchFamily="34" charset="0"/>
              </a:rPr>
              <a:t>Public testimony</a:t>
            </a:r>
          </a:p>
          <a:p>
            <a:pPr lvl="2">
              <a:lnSpc>
                <a:spcPct val="90000"/>
              </a:lnSpc>
            </a:pPr>
            <a:r>
              <a:rPr lang="en-US" dirty="0">
                <a:latin typeface="Arial" panose="020B0604020202020204" pitchFamily="34" charset="0"/>
                <a:cs typeface="Arial" panose="020B0604020202020204" pitchFamily="34" charset="0"/>
              </a:rPr>
              <a:t>All deliberations</a:t>
            </a:r>
          </a:p>
          <a:p>
            <a:pPr lvl="2">
              <a:lnSpc>
                <a:spcPct val="90000"/>
              </a:lnSpc>
            </a:pPr>
            <a:r>
              <a:rPr lang="en-US" dirty="0">
                <a:latin typeface="Arial" panose="020B0604020202020204" pitchFamily="34" charset="0"/>
                <a:cs typeface="Arial" panose="020B0604020202020204" pitchFamily="34" charset="0"/>
              </a:rPr>
              <a:t>Discussions</a:t>
            </a:r>
          </a:p>
          <a:p>
            <a:pPr lvl="2">
              <a:lnSpc>
                <a:spcPct val="90000"/>
              </a:lnSpc>
            </a:pPr>
            <a:r>
              <a:rPr lang="en-US" dirty="0">
                <a:latin typeface="Arial" panose="020B0604020202020204" pitchFamily="34" charset="0"/>
                <a:cs typeface="Arial" panose="020B0604020202020204" pitchFamily="34" charset="0"/>
              </a:rPr>
              <a:t>Considerations</a:t>
            </a:r>
          </a:p>
          <a:p>
            <a:pPr lvl="2">
              <a:lnSpc>
                <a:spcPct val="90000"/>
              </a:lnSpc>
            </a:pPr>
            <a:r>
              <a:rPr lang="en-US" dirty="0">
                <a:latin typeface="Arial" panose="020B0604020202020204" pitchFamily="34" charset="0"/>
                <a:cs typeface="Arial" panose="020B0604020202020204" pitchFamily="34" charset="0"/>
              </a:rPr>
              <a:t>Reviews</a:t>
            </a:r>
          </a:p>
          <a:p>
            <a:pPr lvl="2">
              <a:lnSpc>
                <a:spcPct val="90000"/>
              </a:lnSpc>
            </a:pPr>
            <a:r>
              <a:rPr lang="en-US" dirty="0">
                <a:latin typeface="Arial" panose="020B0604020202020204" pitchFamily="34" charset="0"/>
                <a:cs typeface="Arial" panose="020B0604020202020204" pitchFamily="34" charset="0"/>
              </a:rPr>
              <a:t>Evaluations</a:t>
            </a:r>
          </a:p>
          <a:p>
            <a:pPr lvl="2">
              <a:lnSpc>
                <a:spcPct val="90000"/>
              </a:lnSpc>
            </a:pPr>
            <a:r>
              <a:rPr lang="en-US" dirty="0">
                <a:latin typeface="Arial" panose="020B0604020202020204" pitchFamily="34" charset="0"/>
                <a:cs typeface="Arial" panose="020B0604020202020204" pitchFamily="34" charset="0"/>
              </a:rPr>
              <a:t>Final actions</a:t>
            </a:r>
          </a:p>
          <a:p>
            <a:pPr marL="777240" lvl="2" indent="0">
              <a:lnSpc>
                <a:spcPct val="90000"/>
              </a:lnSpc>
              <a:buNone/>
            </a:pPr>
            <a:endParaRPr lang="en-US" i="1" dirty="0" smtClean="0">
              <a:latin typeface="Arial" panose="020B0604020202020204" pitchFamily="34" charset="0"/>
              <a:cs typeface="Arial" panose="020B0604020202020204" pitchFamily="34" charset="0"/>
            </a:endParaRPr>
          </a:p>
          <a:p>
            <a:pPr marL="777240" lvl="2" indent="0">
              <a:lnSpc>
                <a:spcPct val="90000"/>
              </a:lnSpc>
              <a:buNone/>
            </a:pPr>
            <a:r>
              <a:rPr lang="en-US" i="1" dirty="0" smtClean="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requirements of the OPMA are triggered </a:t>
            </a:r>
            <a:r>
              <a:rPr lang="en-US" i="1" dirty="0" smtClean="0">
                <a:latin typeface="Arial" panose="020B0604020202020204" pitchFamily="34" charset="0"/>
                <a:cs typeface="Arial" panose="020B0604020202020204" pitchFamily="34" charset="0"/>
              </a:rPr>
              <a:t>whether </a:t>
            </a:r>
            <a:r>
              <a:rPr lang="en-US" i="1" dirty="0">
                <a:latin typeface="Arial" panose="020B0604020202020204" pitchFamily="34" charset="0"/>
                <a:cs typeface="Arial" panose="020B0604020202020204" pitchFamily="34" charset="0"/>
              </a:rPr>
              <a:t>or not “final” action is taken</a:t>
            </a:r>
            <a:r>
              <a:rPr lang="en-US" i="1" dirty="0" smtClean="0">
                <a:latin typeface="Arial" panose="020B0604020202020204" pitchFamily="34" charset="0"/>
                <a:cs typeface="Arial" panose="020B0604020202020204" pitchFamily="34" charset="0"/>
              </a:rPr>
              <a:t>.  See upcoming slide on “final action.”</a:t>
            </a:r>
            <a:endParaRPr lang="en-US" i="1" dirty="0">
              <a:latin typeface="Arial" panose="020B0604020202020204" pitchFamily="34" charset="0"/>
              <a:cs typeface="Arial" panose="020B0604020202020204" pitchFamily="34" charset="0"/>
            </a:endParaRPr>
          </a:p>
          <a:p>
            <a:pPr lvl="1">
              <a:lnSpc>
                <a:spcPct val="110000"/>
              </a:lnSpc>
              <a:spcBef>
                <a:spcPts val="0"/>
              </a:spcBef>
            </a:pPr>
            <a:endParaRPr lang="en-US" sz="1900" i="1" dirty="0" smtClean="0">
              <a:latin typeface="Arial" panose="020B0604020202020204" pitchFamily="34" charset="0"/>
              <a:cs typeface="Arial" panose="020B0604020202020204" pitchFamily="34" charset="0"/>
            </a:endParaRPr>
          </a:p>
          <a:p>
            <a:pPr eaLnBrk="1" hangingPunct="1">
              <a:lnSpc>
                <a:spcPct val="110000"/>
              </a:lnSpc>
              <a:spcBef>
                <a:spcPts val="0"/>
              </a:spcBef>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“meeting” of a governing body occurs when a </a:t>
            </a:r>
            <a:r>
              <a:rPr lang="en-US" dirty="0">
                <a:solidFill>
                  <a:srgbClr val="FF0000"/>
                </a:solidFill>
                <a:latin typeface="Arial" panose="020B0604020202020204" pitchFamily="34" charset="0"/>
                <a:cs typeface="Arial" panose="020B0604020202020204" pitchFamily="34" charset="0"/>
              </a:rPr>
              <a:t>majority of its members </a:t>
            </a:r>
            <a:r>
              <a:rPr lang="en-US" dirty="0" smtClean="0">
                <a:solidFill>
                  <a:srgbClr val="FF0000"/>
                </a:solidFill>
                <a:latin typeface="Arial" panose="020B0604020202020204" pitchFamily="34" charset="0"/>
                <a:cs typeface="Arial" panose="020B0604020202020204" pitchFamily="34" charset="0"/>
              </a:rPr>
              <a:t>(quorum) gathers </a:t>
            </a:r>
            <a:r>
              <a:rPr lang="en-US" dirty="0">
                <a:solidFill>
                  <a:srgbClr val="FF0000"/>
                </a:solidFill>
                <a:latin typeface="Arial" panose="020B0604020202020204" pitchFamily="34" charset="0"/>
                <a:cs typeface="Arial" panose="020B0604020202020204" pitchFamily="34" charset="0"/>
              </a:rPr>
              <a:t>with the collective intent of transacting the governing body’s business.</a:t>
            </a:r>
          </a:p>
          <a:p>
            <a:pPr lvl="1">
              <a:lnSpc>
                <a:spcPct val="90000"/>
              </a:lnSpc>
            </a:pPr>
            <a:endParaRPr lang="en-US" sz="1600" i="1" dirty="0">
              <a:latin typeface="Arial" panose="020B0604020202020204" pitchFamily="34" charset="0"/>
              <a:cs typeface="Arial" panose="020B0604020202020204" pitchFamily="34" charset="0"/>
            </a:endParaRPr>
          </a:p>
          <a:p>
            <a:pPr marL="114300" indent="0">
              <a:lnSpc>
                <a:spcPct val="90000"/>
              </a:lnSpc>
              <a:buNone/>
            </a:pPr>
            <a:r>
              <a:rPr lang="en-US" sz="1600" i="1" dirty="0" smtClean="0">
                <a:latin typeface="Arial" panose="020B0604020202020204" pitchFamily="34" charset="0"/>
                <a:cs typeface="Arial" panose="020B0604020202020204" pitchFamily="34" charset="0"/>
              </a:rPr>
              <a:t>	~ </a:t>
            </a:r>
            <a:r>
              <a:rPr lang="en-US" sz="1600" i="1" dirty="0">
                <a:latin typeface="Arial" panose="020B0604020202020204" pitchFamily="34" charset="0"/>
                <a:cs typeface="Arial" panose="020B0604020202020204" pitchFamily="34" charset="0"/>
              </a:rPr>
              <a:t>Citizens Alliance for Property Rights Legal Fund v. San Juan County</a:t>
            </a:r>
          </a:p>
          <a:p>
            <a:pPr>
              <a:lnSpc>
                <a:spcPct val="90000"/>
              </a:lnSpc>
            </a:pPr>
            <a:endParaRPr lang="en-US" dirty="0">
              <a:latin typeface="Arial" panose="020B0604020202020204" pitchFamily="34" charset="0"/>
              <a:cs typeface="Arial" panose="020B0604020202020204" pitchFamily="34" charset="0"/>
            </a:endParaRPr>
          </a:p>
          <a:p>
            <a:pPr eaLnBrk="1" hangingPunct="1">
              <a:lnSpc>
                <a:spcPct val="110000"/>
              </a:lnSpc>
              <a:spcBef>
                <a:spcPts val="0"/>
              </a:spcBef>
            </a:pPr>
            <a:endParaRPr lang="en-US" sz="2400" dirty="0" smtClean="0"/>
          </a:p>
        </p:txBody>
      </p:sp>
      <p:pic>
        <p:nvPicPr>
          <p:cNvPr id="10244" name="Picture 7" descr="j0233018"/>
          <p:cNvPicPr>
            <a:picLocks noGrp="1" noChangeAspect="1" noChangeArrowheads="1"/>
          </p:cNvPicPr>
          <p:nvPr>
            <p:ph sz="half" idx="2"/>
          </p:nvPr>
        </p:nvPicPr>
        <p:blipFill>
          <a:blip r:embed="rId3"/>
          <a:srcRect/>
          <a:stretch>
            <a:fillRect/>
          </a:stretch>
        </p:blipFill>
        <p:spPr>
          <a:xfrm>
            <a:off x="3886200" y="2743200"/>
            <a:ext cx="1403446" cy="1676400"/>
          </a:xfrm>
        </p:spPr>
      </p:pic>
      <p:sp>
        <p:nvSpPr>
          <p:cNvPr id="2" name="Slide Number Placeholder 1"/>
          <p:cNvSpPr>
            <a:spLocks noGrp="1"/>
          </p:cNvSpPr>
          <p:nvPr>
            <p:ph type="sldNum" sz="quarter" idx="12"/>
          </p:nvPr>
        </p:nvSpPr>
        <p:spPr/>
        <p:txBody>
          <a:bodyPr/>
          <a:lstStyle/>
          <a:p>
            <a:pPr>
              <a:defRPr/>
            </a:pPr>
            <a:fld id="{7BA58FC3-0988-40AB-9761-07BF02B60246}"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“Meeting” (Cont.)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Physical presence not required – </a:t>
            </a:r>
            <a:r>
              <a:rPr lang="en-US" dirty="0" smtClean="0">
                <a:latin typeface="Arial" panose="020B0604020202020204" pitchFamily="34" charset="0"/>
                <a:cs typeface="Arial" panose="020B0604020202020204" pitchFamily="34" charset="0"/>
              </a:rPr>
              <a:t>a meeting can </a:t>
            </a:r>
            <a:r>
              <a:rPr lang="en-US" dirty="0">
                <a:latin typeface="Arial" panose="020B0604020202020204" pitchFamily="34" charset="0"/>
                <a:cs typeface="Arial" panose="020B0604020202020204" pitchFamily="34" charset="0"/>
              </a:rPr>
              <a:t>occur by phone or </a:t>
            </a:r>
            <a:r>
              <a:rPr lang="en-US" dirty="0" smtClean="0">
                <a:latin typeface="Arial" panose="020B0604020202020204" pitchFamily="34" charset="0"/>
                <a:cs typeface="Arial" panose="020B0604020202020204" pitchFamily="34" charset="0"/>
              </a:rPr>
              <a:t>email.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exchange of e-mail could constitute a meeting if, for example, a quorum of the members participate in the e-mail exchange &amp; discuss agency business.  Simply receiving information without comment is not a meeting</a:t>
            </a:r>
            <a:r>
              <a:rPr lang="en-US" dirty="0" smtClean="0">
                <a:latin typeface="Arial" panose="020B0604020202020204" pitchFamily="34" charset="0"/>
                <a:cs typeface="Arial" panose="020B0604020202020204" pitchFamily="34" charset="0"/>
              </a:rPr>
              <a:t>.</a:t>
            </a:r>
          </a:p>
          <a:p>
            <a:pPr marL="1051560" lvl="3" indent="0">
              <a:buNone/>
            </a:pP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 Wood v. Battle Ground School District; Citizens Alliance for Property Rights Legal Fund v. San Juan County</a:t>
            </a:r>
            <a:endParaRPr lang="en-US" i="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Does </a:t>
            </a:r>
            <a:r>
              <a:rPr lang="en-US" dirty="0">
                <a:latin typeface="Arial" panose="020B0604020202020204" pitchFamily="34" charset="0"/>
                <a:cs typeface="Arial" panose="020B0604020202020204" pitchFamily="34" charset="0"/>
              </a:rPr>
              <a:t>not need to be titled “meeting” – OPMA also applies to “retreats,” “workshops,” “study sessions,” etc. </a:t>
            </a:r>
          </a:p>
          <a:p>
            <a:r>
              <a:rPr lang="en-US" dirty="0" smtClean="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meeting occurs if the governing body lacks a quorum.</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11</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04800"/>
            <a:ext cx="944563" cy="112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799" y="1995265"/>
            <a:ext cx="444103" cy="44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6156" y="1936925"/>
            <a:ext cx="502444" cy="50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25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0"/>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Final Action</a:t>
            </a:r>
          </a:p>
        </p:txBody>
      </p:sp>
      <p:sp>
        <p:nvSpPr>
          <p:cNvPr id="13315" name="Rectangle 11"/>
          <p:cNvSpPr>
            <a:spLocks noGrp="1" noChangeArrowheads="1"/>
          </p:cNvSpPr>
          <p:nvPr>
            <p:ph idx="1"/>
          </p:nvPr>
        </p:nvSpPr>
        <p:spPr>
          <a:xfrm>
            <a:off x="381000" y="1295400"/>
            <a:ext cx="7696200" cy="5105400"/>
          </a:xfrm>
        </p:spPr>
        <p:txBody>
          <a:bodyPr/>
          <a:lstStyle/>
          <a:p>
            <a:pPr eaLnBrk="1" hangingPunct="1"/>
            <a:r>
              <a:rPr lang="en-US" dirty="0" smtClean="0">
                <a:latin typeface="Arial" panose="020B0604020202020204" pitchFamily="34" charset="0"/>
                <a:cs typeface="Arial" panose="020B0604020202020204" pitchFamily="34" charset="0"/>
              </a:rPr>
              <a:t>“</a:t>
            </a:r>
            <a:r>
              <a:rPr lang="en-US" b="1" dirty="0" smtClean="0">
                <a:solidFill>
                  <a:srgbClr val="FF0000"/>
                </a:solidFill>
                <a:latin typeface="Arial" panose="020B0604020202020204" pitchFamily="34" charset="0"/>
                <a:cs typeface="Arial" panose="020B0604020202020204" pitchFamily="34" charset="0"/>
              </a:rPr>
              <a:t>Final action</a:t>
            </a:r>
            <a:r>
              <a:rPr lang="en-US" dirty="0" smtClean="0">
                <a:latin typeface="Arial" panose="020B0604020202020204" pitchFamily="34" charset="0"/>
                <a:cs typeface="Arial" panose="020B0604020202020204" pitchFamily="34" charset="0"/>
              </a:rPr>
              <a:t>” is a collective positive or negative decision, or an actual vote, by a majority of the governing body, or by the “committee thereof”</a:t>
            </a:r>
          </a:p>
          <a:p>
            <a:pPr eaLnBrk="1" hangingPunct="1"/>
            <a:r>
              <a:rPr lang="en-US" dirty="0" smtClean="0">
                <a:latin typeface="Arial" panose="020B0604020202020204" pitchFamily="34" charset="0"/>
                <a:cs typeface="Arial" panose="020B0604020202020204" pitchFamily="34" charset="0"/>
              </a:rPr>
              <a:t>Must be taken in public, even if deliberations were in closed session.</a:t>
            </a:r>
          </a:p>
          <a:p>
            <a:pPr eaLnBrk="1" hangingPunct="1"/>
            <a:r>
              <a:rPr lang="en-US" dirty="0" smtClean="0">
                <a:latin typeface="Arial" panose="020B0604020202020204" pitchFamily="34" charset="0"/>
                <a:cs typeface="Arial" panose="020B0604020202020204" pitchFamily="34" charset="0"/>
              </a:rPr>
              <a:t>Secret ballots are not allowed.</a:t>
            </a:r>
          </a:p>
          <a:p>
            <a:pPr marL="114300" indent="0" eaLnBrk="1" hangingPunct="1">
              <a:buNone/>
            </a:pPr>
            <a:endParaRPr lang="en-US" dirty="0" smtClean="0">
              <a:latin typeface="Arial" panose="020B0604020202020204" pitchFamily="34" charset="0"/>
              <a:cs typeface="Arial" panose="020B0604020202020204" pitchFamily="34" charset="0"/>
            </a:endParaRPr>
          </a:p>
          <a:p>
            <a:pPr marL="114300" indent="0" eaLnBrk="1" hangingPunct="1">
              <a:buNone/>
            </a:pPr>
            <a:r>
              <a:rPr lang="en-US" sz="1800" i="1" dirty="0" smtClean="0">
                <a:latin typeface="Arial" panose="020B0604020202020204" pitchFamily="34" charset="0"/>
                <a:cs typeface="Arial" panose="020B0604020202020204" pitchFamily="34" charset="0"/>
              </a:rPr>
              <a:t>~ RCW 42.30.060, RCW 42.30.020</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12</a:t>
            </a:fld>
            <a:endParaRPr lang="en-US" dirty="0"/>
          </a:p>
        </p:txBody>
      </p:sp>
      <p:pic>
        <p:nvPicPr>
          <p:cNvPr id="10242" name="Picture 2" descr="C:\Users\nancyk1\AppData\Local\Microsoft\Windows\Temporary Internet Files\Content.IE5\I7QD59XB\MC90023108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8434" y="4191000"/>
            <a:ext cx="3020235" cy="20732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Travel and Gathering</a:t>
            </a:r>
          </a:p>
        </p:txBody>
      </p:sp>
      <p:sp>
        <p:nvSpPr>
          <p:cNvPr id="16387" name="Rectangle 3"/>
          <p:cNvSpPr>
            <a:spLocks noGrp="1" noChangeArrowheads="1"/>
          </p:cNvSpPr>
          <p:nvPr>
            <p:ph idx="1"/>
          </p:nvPr>
        </p:nvSpPr>
        <p:spPr/>
        <p:txBody>
          <a:bodyPr/>
          <a:lstStyle/>
          <a:p>
            <a:pPr eaLnBrk="1" hangingPunct="1"/>
            <a:r>
              <a:rPr lang="en-US" dirty="0" smtClean="0">
                <a:latin typeface="Arial" panose="020B0604020202020204" pitchFamily="34" charset="0"/>
                <a:cs typeface="Arial" panose="020B0604020202020204" pitchFamily="34" charset="0"/>
              </a:rPr>
              <a:t>A majority of the members of a governing body may travel together or gather for purposes other than a regular meeting or a special meeting, so long as no action is taken.</a:t>
            </a:r>
          </a:p>
          <a:p>
            <a:pPr eaLnBrk="1" hangingPunct="1"/>
            <a:r>
              <a:rPr lang="en-US" dirty="0" smtClean="0">
                <a:latin typeface="Arial" panose="020B0604020202020204" pitchFamily="34" charset="0"/>
                <a:cs typeface="Arial" panose="020B0604020202020204" pitchFamily="34" charset="0"/>
              </a:rPr>
              <a:t>Discussion or consideration of official business would be action, triggering the requirements of the OPMA.</a:t>
            </a:r>
          </a:p>
          <a:p>
            <a:pPr marL="114300" indent="0" eaLnBrk="1" hangingPunct="1">
              <a:buNone/>
            </a:pPr>
            <a:endParaRPr lang="en-US" dirty="0" smtClean="0">
              <a:latin typeface="Arial" panose="020B0604020202020204" pitchFamily="34" charset="0"/>
              <a:cs typeface="Arial" panose="020B0604020202020204" pitchFamily="34" charset="0"/>
            </a:endParaRPr>
          </a:p>
          <a:p>
            <a:pPr marL="114300" indent="0" eaLnBrk="1" hangingPunct="1">
              <a:buNone/>
            </a:pPr>
            <a:r>
              <a:rPr lang="en-US" sz="1800" i="1" dirty="0" smtClean="0">
                <a:latin typeface="Arial" panose="020B0604020202020204" pitchFamily="34" charset="0"/>
                <a:cs typeface="Arial" panose="020B0604020202020204" pitchFamily="34" charset="0"/>
              </a:rPr>
              <a:t>~ RCW 42.30.070</a:t>
            </a: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13</a:t>
            </a:fld>
            <a:endParaRPr lang="en-US" dirty="0"/>
          </a:p>
        </p:txBody>
      </p:sp>
      <p:pic>
        <p:nvPicPr>
          <p:cNvPr id="12291" name="Picture 3" descr="C:\Users\nancyk1\AppData\Local\Microsoft\Windows\Temporary Internet Files\Content.IE5\ME0RZHND\MP9004387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9624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“Regular” Meetings</a:t>
            </a:r>
          </a:p>
        </p:txBody>
      </p:sp>
      <p:sp>
        <p:nvSpPr>
          <p:cNvPr id="18435" name="Rectangle 3"/>
          <p:cNvSpPr>
            <a:spLocks noGrp="1" noChangeArrowheads="1"/>
          </p:cNvSpPr>
          <p:nvPr>
            <p:ph idx="1"/>
          </p:nvPr>
        </p:nvSpPr>
        <p:spPr>
          <a:xfrm>
            <a:off x="381000" y="1583194"/>
            <a:ext cx="7620000" cy="4970005"/>
          </a:xfrm>
        </p:spPr>
        <p:txBody>
          <a:bodyPr>
            <a:normAutofit lnSpcReduction="10000"/>
          </a:bodyPr>
          <a:lstStyle/>
          <a:p>
            <a:pPr eaLnBrk="1" hangingPunct="1"/>
            <a:r>
              <a:rPr lang="en-US" b="1" dirty="0" smtClean="0">
                <a:solidFill>
                  <a:srgbClr val="FF0000"/>
                </a:solidFill>
                <a:latin typeface="Arial" panose="020B0604020202020204" pitchFamily="34" charset="0"/>
                <a:cs typeface="Arial" panose="020B0604020202020204" pitchFamily="34" charset="0"/>
              </a:rPr>
              <a:t>“Regular meetings” </a:t>
            </a:r>
            <a:r>
              <a:rPr lang="en-US" dirty="0" smtClean="0">
                <a:latin typeface="Arial" panose="020B0604020202020204" pitchFamily="34" charset="0"/>
                <a:cs typeface="Arial" panose="020B0604020202020204" pitchFamily="34" charset="0"/>
              </a:rPr>
              <a:t>are recurring meetings held in accordance with a periodic schedule by ordinance, resolution, bylaws or other rule.</a:t>
            </a:r>
          </a:p>
          <a:p>
            <a:pPr eaLnBrk="1" hangingPunct="1"/>
            <a:r>
              <a:rPr lang="en-US" dirty="0" smtClean="0">
                <a:latin typeface="Arial" panose="020B0604020202020204" pitchFamily="34" charset="0"/>
                <a:cs typeface="Arial" panose="020B0604020202020204" pitchFamily="34" charset="0"/>
              </a:rPr>
              <a:t>A </a:t>
            </a:r>
            <a:r>
              <a:rPr lang="en-US" u="sng"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 public agency must:</a:t>
            </a:r>
          </a:p>
          <a:p>
            <a:pPr lvl="1" eaLnBrk="1" hangingPunct="1"/>
            <a:r>
              <a:rPr lang="en-US" sz="1600" dirty="0" smtClean="0">
                <a:latin typeface="Arial" panose="020B0604020202020204" pitchFamily="34" charset="0"/>
                <a:cs typeface="Arial" panose="020B0604020202020204" pitchFamily="34" charset="0"/>
              </a:rPr>
              <a:t>Yearly, file with Code Reviser a schedule of regular meetings, including time and place</a:t>
            </a:r>
          </a:p>
          <a:p>
            <a:pPr lvl="1" eaLnBrk="1" hangingPunct="1"/>
            <a:r>
              <a:rPr lang="en-US" sz="1600" dirty="0" smtClean="0">
                <a:latin typeface="Arial" panose="020B0604020202020204" pitchFamily="34" charset="0"/>
                <a:cs typeface="Arial" panose="020B0604020202020204" pitchFamily="34" charset="0"/>
              </a:rPr>
              <a:t>Publish changes to regular meeting schedule in state register at least 20 days prior to rescheduled date</a:t>
            </a:r>
          </a:p>
          <a:p>
            <a:r>
              <a:rPr lang="en-US" dirty="0" smtClean="0">
                <a:latin typeface="Arial" panose="020B0604020202020204" pitchFamily="34" charset="0"/>
                <a:cs typeface="Arial" panose="020B0604020202020204" pitchFamily="34" charset="0"/>
              </a:rPr>
              <a:t>Effective June 12, 2014, agenda notice requirements apply to regular meetings under OPMA (see next slide).  (These requirements are in addition to those that may be applicable in other laws outside the OPMA for particular agencies.)</a:t>
            </a:r>
          </a:p>
          <a:p>
            <a:endParaRPr lang="en-US" dirty="0" smtClean="0">
              <a:latin typeface="Arial" panose="020B0604020202020204" pitchFamily="34" charset="0"/>
              <a:cs typeface="Arial" panose="020B0604020202020204" pitchFamily="34" charset="0"/>
            </a:endParaRPr>
          </a:p>
          <a:p>
            <a:pPr marL="411480" lvl="1" indent="0" eaLnBrk="1" hangingPunct="1">
              <a:buNone/>
            </a:pPr>
            <a:r>
              <a:rPr lang="en-US" sz="1800" i="1" dirty="0" smtClean="0">
                <a:latin typeface="Arial" panose="020B0604020202020204" pitchFamily="34" charset="0"/>
                <a:cs typeface="Arial" panose="020B0604020202020204" pitchFamily="34" charset="0"/>
              </a:rPr>
              <a:t>~ RCW 42.30.070, RCW 42.30.075; RCW 42.30.077 </a:t>
            </a: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14</a:t>
            </a:fld>
            <a:endParaRPr lang="en-US" dirty="0"/>
          </a:p>
        </p:txBody>
      </p:sp>
      <p:pic>
        <p:nvPicPr>
          <p:cNvPr id="13314" name="Picture 2" descr="C:\Users\nancyk1\AppData\Local\Microsoft\Windows\Temporary Internet Files\Content.IE5\1IMNJX5P\MC9003561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52400"/>
            <a:ext cx="1363675" cy="142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67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“Regular” Meetings (Cont.)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7620000" cy="5257800"/>
          </a:xfrm>
        </p:spPr>
        <p:txBody>
          <a:bodyPr>
            <a:normAutofit lnSpcReduction="10000"/>
          </a:bodyPr>
          <a:lstStyle/>
          <a:p>
            <a:r>
              <a:rPr lang="en-US" dirty="0" smtClean="0">
                <a:latin typeface="Arial" panose="020B0604020202020204" pitchFamily="34" charset="0"/>
                <a:cs typeface="Arial" panose="020B0604020202020204" pitchFamily="34" charset="0"/>
              </a:rPr>
              <a:t>Effective June 12, 2014, agenda notice requirements apply to regular meetings.</a:t>
            </a:r>
          </a:p>
          <a:p>
            <a:r>
              <a:rPr lang="en-US" dirty="0" smtClean="0">
                <a:latin typeface="Arial" panose="020B0604020202020204" pitchFamily="34" charset="0"/>
                <a:cs typeface="Arial" panose="020B0604020202020204" pitchFamily="34" charset="0"/>
              </a:rPr>
              <a:t>RCW 42.30.077 requires governing bodies to make the </a:t>
            </a:r>
            <a:r>
              <a:rPr lang="en-US" u="sng" dirty="0" smtClean="0">
                <a:solidFill>
                  <a:srgbClr val="FF0000"/>
                </a:solidFill>
                <a:latin typeface="Arial" panose="020B0604020202020204" pitchFamily="34" charset="0"/>
                <a:cs typeface="Arial" panose="020B0604020202020204" pitchFamily="34" charset="0"/>
              </a:rPr>
              <a:t>agenda</a:t>
            </a:r>
            <a:r>
              <a:rPr lang="en-US" dirty="0" smtClean="0">
                <a:solidFill>
                  <a:srgbClr val="FF0000"/>
                </a:solidFill>
                <a:latin typeface="Arial" panose="020B0604020202020204" pitchFamily="34" charset="0"/>
                <a:cs typeface="Arial" panose="020B0604020202020204" pitchFamily="34" charset="0"/>
              </a:rPr>
              <a:t> of each regular meeting of the governing body </a:t>
            </a:r>
            <a:r>
              <a:rPr lang="en-US" u="sng" dirty="0" smtClean="0">
                <a:solidFill>
                  <a:srgbClr val="FF0000"/>
                </a:solidFill>
                <a:latin typeface="Arial" panose="020B0604020202020204" pitchFamily="34" charset="0"/>
                <a:cs typeface="Arial" panose="020B0604020202020204" pitchFamily="34" charset="0"/>
              </a:rPr>
              <a:t>available online </a:t>
            </a:r>
            <a:r>
              <a:rPr lang="en-US" dirty="0" smtClean="0">
                <a:solidFill>
                  <a:srgbClr val="FF0000"/>
                </a:solidFill>
                <a:latin typeface="Arial" panose="020B0604020202020204" pitchFamily="34" charset="0"/>
                <a:cs typeface="Arial" panose="020B0604020202020204" pitchFamily="34" charset="0"/>
              </a:rPr>
              <a:t>no later than </a:t>
            </a:r>
            <a:r>
              <a:rPr lang="en-US" u="sng" dirty="0" smtClean="0">
                <a:solidFill>
                  <a:srgbClr val="FF0000"/>
                </a:solidFill>
                <a:latin typeface="Arial" panose="020B0604020202020204" pitchFamily="34" charset="0"/>
                <a:cs typeface="Arial" panose="020B0604020202020204" pitchFamily="34" charset="0"/>
              </a:rPr>
              <a:t>24 hours</a:t>
            </a:r>
            <a:r>
              <a:rPr lang="en-US" dirty="0" smtClean="0">
                <a:solidFill>
                  <a:srgbClr val="FF0000"/>
                </a:solidFill>
                <a:latin typeface="Arial" panose="020B0604020202020204" pitchFamily="34" charset="0"/>
                <a:cs typeface="Arial" panose="020B0604020202020204" pitchFamily="34" charset="0"/>
              </a:rPr>
              <a:t> in advance of the published start time of the meeting.</a:t>
            </a:r>
          </a:p>
          <a:p>
            <a:endParaRPr lang="en-US" dirty="0" smtClean="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This law </a:t>
            </a:r>
            <a:r>
              <a:rPr lang="en-US" sz="1700" u="sng" dirty="0" smtClean="0">
                <a:latin typeface="Arial" panose="020B0604020202020204" pitchFamily="34" charset="0"/>
                <a:cs typeface="Arial" panose="020B0604020202020204" pitchFamily="34" charset="0"/>
              </a:rPr>
              <a:t>does not</a:t>
            </a:r>
            <a:r>
              <a:rPr lang="en-US" sz="1700" dirty="0" smtClean="0">
                <a:latin typeface="Arial" panose="020B0604020202020204" pitchFamily="34" charset="0"/>
                <a:cs typeface="Arial" panose="020B0604020202020204" pitchFamily="34" charset="0"/>
              </a:rPr>
              <a:t>: </a:t>
            </a:r>
          </a:p>
          <a:p>
            <a:pPr lvl="1"/>
            <a:r>
              <a:rPr lang="en-US" sz="1700" i="1" dirty="0" smtClean="0">
                <a:latin typeface="Arial" panose="020B0604020202020204" pitchFamily="34" charset="0"/>
                <a:cs typeface="Arial" panose="020B0604020202020204" pitchFamily="34" charset="0"/>
              </a:rPr>
              <a:t>Apply to agencies that do not have websites.</a:t>
            </a:r>
          </a:p>
          <a:p>
            <a:pPr lvl="1"/>
            <a:r>
              <a:rPr lang="en-US" sz="1700" i="1" dirty="0" smtClean="0">
                <a:latin typeface="Arial" panose="020B0604020202020204" pitchFamily="34" charset="0"/>
                <a:cs typeface="Arial" panose="020B0604020202020204" pitchFamily="34" charset="0"/>
              </a:rPr>
              <a:t>Apply to agencies that employ fewer than 10 full-time employees.</a:t>
            </a:r>
          </a:p>
          <a:p>
            <a:pPr lvl="1"/>
            <a:r>
              <a:rPr lang="en-US" sz="1700" dirty="0" smtClean="0">
                <a:latin typeface="Arial" panose="020B0604020202020204" pitchFamily="34" charset="0"/>
                <a:cs typeface="Arial" panose="020B0604020202020204" pitchFamily="34" charset="0"/>
              </a:rPr>
              <a:t>Restrict agencies from later modifying an agenda.</a:t>
            </a:r>
          </a:p>
          <a:p>
            <a:pPr lvl="1"/>
            <a:r>
              <a:rPr lang="en-US" sz="1700" dirty="0" smtClean="0">
                <a:latin typeface="Arial" panose="020B0604020202020204" pitchFamily="34" charset="0"/>
                <a:cs typeface="Arial" panose="020B0604020202020204" pitchFamily="34" charset="0"/>
              </a:rPr>
              <a:t>Invalidate otherwise legal actions taken at a regular meeting where agenda was not posted 24 hours in advance.</a:t>
            </a:r>
          </a:p>
          <a:p>
            <a:pPr lvl="1"/>
            <a:r>
              <a:rPr lang="en-US" sz="1700" dirty="0" smtClean="0">
                <a:latin typeface="Arial" panose="020B0604020202020204" pitchFamily="34" charset="0"/>
                <a:cs typeface="Arial" panose="020B0604020202020204" pitchFamily="34" charset="0"/>
              </a:rPr>
              <a:t>Satisfy public notice requirements established under other laws.</a:t>
            </a:r>
          </a:p>
          <a:p>
            <a:pPr lvl="1"/>
            <a:r>
              <a:rPr lang="en-US" sz="1700" dirty="0" smtClean="0">
                <a:latin typeface="Arial" panose="020B0604020202020204" pitchFamily="34" charset="0"/>
                <a:cs typeface="Arial" panose="020B0604020202020204" pitchFamily="34" charset="0"/>
              </a:rPr>
              <a:t>Provide a basis to award attorneys fees or seek court order under OPMA if agenda is not posted in accordance with the new law.</a:t>
            </a: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24200"/>
            <a:ext cx="1563561" cy="105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5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“Special” Meetings</a:t>
            </a:r>
          </a:p>
        </p:txBody>
      </p:sp>
      <p:sp>
        <p:nvSpPr>
          <p:cNvPr id="19459" name="Rectangle 3"/>
          <p:cNvSpPr>
            <a:spLocks noGrp="1" noChangeArrowheads="1"/>
          </p:cNvSpPr>
          <p:nvPr>
            <p:ph idx="1"/>
          </p:nvPr>
        </p:nvSpPr>
        <p:spPr>
          <a:xfrm>
            <a:off x="457200" y="1219200"/>
            <a:ext cx="7620000" cy="5181600"/>
          </a:xfrm>
        </p:spPr>
        <p:txBody>
          <a:bodyPr>
            <a:normAutofit lnSpcReduction="10000"/>
          </a:bodyPr>
          <a:lstStyle/>
          <a:p>
            <a:pPr eaLnBrk="1" hangingPunct="1"/>
            <a:r>
              <a:rPr lang="en-US" sz="2400" dirty="0" smtClean="0">
                <a:latin typeface="Arial" panose="020B0604020202020204" pitchFamily="34" charset="0"/>
                <a:cs typeface="Arial" panose="020B0604020202020204" pitchFamily="34" charset="0"/>
              </a:rPr>
              <a:t>A </a:t>
            </a:r>
            <a:r>
              <a:rPr lang="en-US" sz="2400" b="1" dirty="0" smtClean="0">
                <a:solidFill>
                  <a:srgbClr val="FF0000"/>
                </a:solidFill>
                <a:latin typeface="Arial" panose="020B0604020202020204" pitchFamily="34" charset="0"/>
                <a:cs typeface="Arial" panose="020B0604020202020204" pitchFamily="34" charset="0"/>
              </a:rPr>
              <a:t>“special meeting” </a:t>
            </a:r>
            <a:r>
              <a:rPr lang="en-US" sz="2400" dirty="0" smtClean="0">
                <a:latin typeface="Arial" panose="020B0604020202020204" pitchFamily="34" charset="0"/>
                <a:cs typeface="Arial" panose="020B0604020202020204" pitchFamily="34" charset="0"/>
              </a:rPr>
              <a:t>is a meeting that is not a regular meeting (not a regularly scheduled meeting).</a:t>
            </a:r>
          </a:p>
          <a:p>
            <a:pPr eaLnBrk="1" hangingPunct="1"/>
            <a:r>
              <a:rPr lang="en-US" sz="2400" dirty="0" smtClean="0">
                <a:latin typeface="Arial" panose="020B0604020202020204" pitchFamily="34" charset="0"/>
                <a:cs typeface="Arial" panose="020B0604020202020204" pitchFamily="34" charset="0"/>
              </a:rPr>
              <a:t>Called by presiding officer or majority of the members</a:t>
            </a:r>
          </a:p>
          <a:p>
            <a:pPr eaLnBrk="1" hangingPunct="1"/>
            <a:r>
              <a:rPr lang="en-US" sz="2400" u="sng" dirty="0" smtClean="0">
                <a:latin typeface="Arial" panose="020B0604020202020204" pitchFamily="34" charset="0"/>
                <a:cs typeface="Arial" panose="020B0604020202020204" pitchFamily="34" charset="0"/>
              </a:rPr>
              <a:t>Notice - timing</a:t>
            </a:r>
            <a:r>
              <a:rPr lang="en-US" sz="2400" dirty="0" smtClean="0">
                <a:latin typeface="Arial" panose="020B0604020202020204" pitchFamily="34" charset="0"/>
                <a:cs typeface="Arial" panose="020B0604020202020204" pitchFamily="34" charset="0"/>
              </a:rPr>
              <a:t>:  24 hours before the special meeting, </a:t>
            </a:r>
            <a:r>
              <a:rPr lang="en-US" sz="2400" u="sng" dirty="0" smtClean="0">
                <a:latin typeface="Arial" panose="020B0604020202020204" pitchFamily="34" charset="0"/>
                <a:cs typeface="Arial" panose="020B0604020202020204" pitchFamily="34" charset="0"/>
              </a:rPr>
              <a:t>written</a:t>
            </a:r>
            <a:r>
              <a:rPr lang="en-US" sz="2400" dirty="0" smtClean="0">
                <a:latin typeface="Arial" panose="020B0604020202020204" pitchFamily="34" charset="0"/>
                <a:cs typeface="Arial" panose="020B0604020202020204" pitchFamily="34" charset="0"/>
              </a:rPr>
              <a:t> notice must be:</a:t>
            </a:r>
          </a:p>
          <a:p>
            <a:pPr marL="114300" indent="0" eaLnBrk="1" hangingPunct="1">
              <a:buNone/>
            </a:pPr>
            <a:endParaRPr lang="en-US" sz="2400" dirty="0" smtClean="0">
              <a:latin typeface="Arial" panose="020B0604020202020204" pitchFamily="34" charset="0"/>
              <a:cs typeface="Arial" panose="020B0604020202020204" pitchFamily="34" charset="0"/>
            </a:endParaRPr>
          </a:p>
          <a:p>
            <a:pPr lvl="1" eaLnBrk="1" hangingPunct="1">
              <a:spcBef>
                <a:spcPts val="0"/>
              </a:spcBef>
            </a:pPr>
            <a:r>
              <a:rPr lang="en-US" sz="1600" dirty="0" smtClean="0">
                <a:latin typeface="Arial" panose="020B0604020202020204" pitchFamily="34" charset="0"/>
                <a:cs typeface="Arial" panose="020B0604020202020204" pitchFamily="34" charset="0"/>
              </a:rPr>
              <a:t>Given to each </a:t>
            </a:r>
            <a:r>
              <a:rPr lang="en-US" sz="1600" b="1" dirty="0" smtClean="0">
                <a:latin typeface="Arial" panose="020B0604020202020204" pitchFamily="34" charset="0"/>
                <a:cs typeface="Arial" panose="020B0604020202020204" pitchFamily="34" charset="0"/>
              </a:rPr>
              <a:t>member</a:t>
            </a:r>
            <a:r>
              <a:rPr lang="en-US" sz="1600" dirty="0" smtClean="0">
                <a:latin typeface="Arial" panose="020B0604020202020204" pitchFamily="34" charset="0"/>
                <a:cs typeface="Arial" panose="020B0604020202020204" pitchFamily="34" charset="0"/>
              </a:rPr>
              <a:t> of the governing body (unless waived)</a:t>
            </a:r>
          </a:p>
          <a:p>
            <a:pPr lvl="1" eaLnBrk="1" hangingPunct="1">
              <a:spcBef>
                <a:spcPts val="0"/>
              </a:spcBef>
            </a:pPr>
            <a:r>
              <a:rPr lang="en-US" sz="1600" dirty="0" smtClean="0">
                <a:latin typeface="Arial" panose="020B0604020202020204" pitchFamily="34" charset="0"/>
                <a:cs typeface="Arial" panose="020B0604020202020204" pitchFamily="34" charset="0"/>
              </a:rPr>
              <a:t>Given to each </a:t>
            </a:r>
            <a:r>
              <a:rPr lang="en-US" sz="1600" b="1" dirty="0" smtClean="0">
                <a:latin typeface="Arial" panose="020B0604020202020204" pitchFamily="34" charset="0"/>
                <a:cs typeface="Arial" panose="020B0604020202020204" pitchFamily="34" charset="0"/>
              </a:rPr>
              <a:t>local newspaper of general circulation, radio, and TV station </a:t>
            </a:r>
            <a:r>
              <a:rPr lang="en-US" sz="1600" dirty="0" smtClean="0">
                <a:latin typeface="Arial" panose="020B0604020202020204" pitchFamily="34" charset="0"/>
                <a:cs typeface="Arial" panose="020B0604020202020204" pitchFamily="34" charset="0"/>
              </a:rPr>
              <a:t>which has a notice request on file</a:t>
            </a:r>
          </a:p>
          <a:p>
            <a:pPr lvl="1" eaLnBrk="1" hangingPunct="1">
              <a:spcBef>
                <a:spcPts val="0"/>
              </a:spcBef>
            </a:pPr>
            <a:r>
              <a:rPr lang="en-US" sz="1600" dirty="0" smtClean="0">
                <a:latin typeface="Arial" panose="020B0604020202020204" pitchFamily="34" charset="0"/>
                <a:cs typeface="Arial" panose="020B0604020202020204" pitchFamily="34" charset="0"/>
              </a:rPr>
              <a:t>Posted on the </a:t>
            </a:r>
            <a:r>
              <a:rPr lang="en-US" sz="1600" b="1" dirty="0" smtClean="0">
                <a:latin typeface="Arial" panose="020B0604020202020204" pitchFamily="34" charset="0"/>
                <a:cs typeface="Arial" panose="020B0604020202020204" pitchFamily="34" charset="0"/>
              </a:rPr>
              <a:t>agency’s website </a:t>
            </a:r>
            <a:r>
              <a:rPr lang="en-US" sz="1600" dirty="0" smtClean="0">
                <a:latin typeface="Arial" panose="020B0604020202020204" pitchFamily="34" charset="0"/>
                <a:cs typeface="Arial" panose="020B0604020202020204" pitchFamily="34" charset="0"/>
              </a:rPr>
              <a:t>[with certain exceptions in RCW 42.30.080(2)(b), for example, if the agency does not have a website)]</a:t>
            </a:r>
          </a:p>
          <a:p>
            <a:pPr lvl="1" eaLnBrk="1" hangingPunct="1">
              <a:spcBef>
                <a:spcPts val="0"/>
              </a:spcBef>
            </a:pPr>
            <a:r>
              <a:rPr lang="en-US" sz="1600" dirty="0" smtClean="0">
                <a:latin typeface="Arial" panose="020B0604020202020204" pitchFamily="34" charset="0"/>
                <a:cs typeface="Arial" panose="020B0604020202020204" pitchFamily="34" charset="0"/>
              </a:rPr>
              <a:t>Prominently </a:t>
            </a:r>
            <a:r>
              <a:rPr lang="en-US" sz="1600" b="1" dirty="0" smtClean="0">
                <a:latin typeface="Arial" panose="020B0604020202020204" pitchFamily="34" charset="0"/>
                <a:cs typeface="Arial" panose="020B0604020202020204" pitchFamily="34" charset="0"/>
              </a:rPr>
              <a:t>displayed at the main entrance </a:t>
            </a:r>
            <a:r>
              <a:rPr lang="en-US" sz="1600" dirty="0" smtClean="0">
                <a:latin typeface="Arial" panose="020B0604020202020204" pitchFamily="34" charset="0"/>
                <a:cs typeface="Arial" panose="020B0604020202020204" pitchFamily="34" charset="0"/>
              </a:rPr>
              <a:t>of the agency’s principal location and the meeting site (if not that same location)</a:t>
            </a:r>
          </a:p>
          <a:p>
            <a:pPr marL="411480" lvl="1" indent="0" eaLnBrk="1" hangingPunct="1">
              <a:buNone/>
            </a:pPr>
            <a:endParaRPr lang="en-US" sz="2400" dirty="0" smtClean="0">
              <a:latin typeface="Arial" panose="020B0604020202020204" pitchFamily="34" charset="0"/>
              <a:cs typeface="Arial" panose="020B0604020202020204" pitchFamily="34" charset="0"/>
            </a:endParaRPr>
          </a:p>
          <a:p>
            <a:pPr marL="411480" lvl="1" indent="0" eaLnBrk="1" hangingPunct="1">
              <a:buNone/>
            </a:pPr>
            <a:r>
              <a:rPr lang="en-US" sz="1900" i="1" dirty="0" smtClean="0">
                <a:latin typeface="Arial" panose="020B0604020202020204" pitchFamily="34" charset="0"/>
                <a:cs typeface="Arial" panose="020B0604020202020204" pitchFamily="34" charset="0"/>
              </a:rPr>
              <a:t>~ RCW 42.30.080</a:t>
            </a:r>
          </a:p>
          <a:p>
            <a:pPr lvl="1" eaLnBrk="1" hangingPunct="1"/>
            <a:endParaRPr lang="en-US" sz="2400" dirty="0" smtClean="0">
              <a:latin typeface="Arial" panose="020B0604020202020204" pitchFamily="34" charset="0"/>
              <a:cs typeface="Arial" panose="020B0604020202020204" pitchFamily="34" charset="0"/>
            </a:endParaRPr>
          </a:p>
          <a:p>
            <a:pPr lvl="1" eaLnBrk="1" hangingPunct="1">
              <a:buFontTx/>
              <a:buNone/>
            </a:pPr>
            <a:endParaRPr lang="en-US" sz="24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16</a:t>
            </a:fld>
            <a:endParaRPr lang="en-US" dirty="0"/>
          </a:p>
        </p:txBody>
      </p:sp>
      <p:pic>
        <p:nvPicPr>
          <p:cNvPr id="14338" name="Picture 2" descr="C:\Users\nancyk1\AppData\Local\Microsoft\Windows\Temporary Internet Files\Content.IE5\909O1YZG\MM90028319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99866"/>
            <a:ext cx="1095375" cy="10717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“Special” Meetings (Cont.)</a:t>
            </a:r>
          </a:p>
        </p:txBody>
      </p:sp>
      <p:sp>
        <p:nvSpPr>
          <p:cNvPr id="20483" name="Rectangle 3"/>
          <p:cNvSpPr>
            <a:spLocks noGrp="1" noChangeArrowheads="1"/>
          </p:cNvSpPr>
          <p:nvPr>
            <p:ph idx="1"/>
          </p:nvPr>
        </p:nvSpPr>
        <p:spPr/>
        <p:txBody>
          <a:bodyPr/>
          <a:lstStyle/>
          <a:p>
            <a:pPr eaLnBrk="1" hangingPunct="1">
              <a:lnSpc>
                <a:spcPct val="90000"/>
              </a:lnSpc>
            </a:pPr>
            <a:r>
              <a:rPr lang="en-US" sz="2400" u="sng" dirty="0" smtClean="0">
                <a:latin typeface="Arial" panose="020B0604020202020204" pitchFamily="34" charset="0"/>
                <a:cs typeface="Arial" panose="020B0604020202020204" pitchFamily="34" charset="0"/>
              </a:rPr>
              <a:t>Notice - contents</a:t>
            </a:r>
            <a:r>
              <a:rPr lang="en-US" sz="2400" dirty="0" smtClean="0">
                <a:latin typeface="Arial" panose="020B0604020202020204" pitchFamily="34" charset="0"/>
                <a:cs typeface="Arial" panose="020B0604020202020204" pitchFamily="34" charset="0"/>
              </a:rPr>
              <a:t>:  The special meeting notice must specify:</a:t>
            </a:r>
          </a:p>
          <a:p>
            <a:pPr lvl="1" eaLnBrk="1" hangingPunct="1">
              <a:lnSpc>
                <a:spcPct val="90000"/>
              </a:lnSpc>
            </a:pPr>
            <a:r>
              <a:rPr lang="en-US" sz="2000" dirty="0" smtClean="0">
                <a:latin typeface="Arial" panose="020B0604020202020204" pitchFamily="34" charset="0"/>
                <a:cs typeface="Arial" panose="020B0604020202020204" pitchFamily="34" charset="0"/>
              </a:rPr>
              <a:t>Time</a:t>
            </a:r>
          </a:p>
          <a:p>
            <a:pPr lvl="1" eaLnBrk="1" hangingPunct="1">
              <a:lnSpc>
                <a:spcPct val="90000"/>
              </a:lnSpc>
            </a:pPr>
            <a:r>
              <a:rPr lang="en-US" sz="2000" dirty="0" smtClean="0">
                <a:latin typeface="Arial" panose="020B0604020202020204" pitchFamily="34" charset="0"/>
                <a:cs typeface="Arial" panose="020B0604020202020204" pitchFamily="34" charset="0"/>
              </a:rPr>
              <a:t>Place</a:t>
            </a:r>
          </a:p>
          <a:p>
            <a:pPr lvl="1" eaLnBrk="1" hangingPunct="1">
              <a:lnSpc>
                <a:spcPct val="90000"/>
              </a:lnSpc>
            </a:pPr>
            <a:r>
              <a:rPr lang="en-US" sz="2000" dirty="0" smtClean="0">
                <a:latin typeface="Arial" panose="020B0604020202020204" pitchFamily="34" charset="0"/>
                <a:cs typeface="Arial" panose="020B0604020202020204" pitchFamily="34" charset="0"/>
              </a:rPr>
              <a:t>Business to be transacted (agenda)</a:t>
            </a:r>
          </a:p>
          <a:p>
            <a:pPr lvl="2" eaLnBrk="1" hangingPunct="1">
              <a:lnSpc>
                <a:spcPct val="90000"/>
              </a:lnSpc>
            </a:pPr>
            <a:r>
              <a:rPr lang="en-US" sz="1800" dirty="0" smtClean="0">
                <a:latin typeface="Arial" panose="020B0604020202020204" pitchFamily="34" charset="0"/>
                <a:cs typeface="Arial" panose="020B0604020202020204" pitchFamily="34" charset="0"/>
              </a:rPr>
              <a:t>Final disposition shall not be taken on any other matter at such meeting</a:t>
            </a:r>
          </a:p>
          <a:p>
            <a:pPr marL="777240" lvl="2" indent="0" eaLnBrk="1" hangingPunct="1">
              <a:lnSpc>
                <a:spcPct val="90000"/>
              </a:lnSpc>
              <a:buNone/>
            </a:pPr>
            <a:endParaRPr lang="en-US" sz="1800" dirty="0" smtClean="0">
              <a:latin typeface="Arial" panose="020B0604020202020204" pitchFamily="34" charset="0"/>
              <a:cs typeface="Arial" panose="020B0604020202020204" pitchFamily="34" charset="0"/>
            </a:endParaRPr>
          </a:p>
          <a:p>
            <a:pPr marL="114300" indent="0">
              <a:lnSpc>
                <a:spcPct val="90000"/>
              </a:lnSpc>
              <a:buNone/>
            </a:pPr>
            <a:r>
              <a:rPr lang="en-US" sz="1800" i="1" dirty="0" smtClean="0">
                <a:latin typeface="Arial" panose="020B0604020202020204" pitchFamily="34" charset="0"/>
                <a:cs typeface="Arial" panose="020B0604020202020204" pitchFamily="34" charset="0"/>
              </a:rPr>
              <a:t>~ RCW 42.30.080</a:t>
            </a:r>
          </a:p>
          <a:p>
            <a:pPr marL="114300" indent="0">
              <a:lnSpc>
                <a:spcPct val="90000"/>
              </a:lnSpc>
              <a:buNone/>
            </a:pPr>
            <a:endParaRPr lang="en-US" sz="1800" i="1" dirty="0">
              <a:latin typeface="Arial" panose="020B0604020202020204" pitchFamily="34" charset="0"/>
              <a:cs typeface="Arial" panose="020B0604020202020204" pitchFamily="34" charset="0"/>
            </a:endParaRPr>
          </a:p>
          <a:p>
            <a:pPr marL="114300" indent="0">
              <a:lnSpc>
                <a:spcPct val="90000"/>
              </a:lnSpc>
              <a:buNone/>
            </a:pPr>
            <a:endParaRPr lang="en-US" sz="1800" i="1" dirty="0" smtClean="0">
              <a:latin typeface="Arial" panose="020B0604020202020204" pitchFamily="34" charset="0"/>
              <a:cs typeface="Arial" panose="020B0604020202020204" pitchFamily="34" charset="0"/>
            </a:endParaRPr>
          </a:p>
          <a:p>
            <a:pPr marL="411480" lvl="1" indent="0">
              <a:lnSpc>
                <a:spcPct val="90000"/>
              </a:lnSpc>
              <a:buNone/>
            </a:pPr>
            <a:endParaRPr 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17</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48200"/>
            <a:ext cx="2209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738687"/>
            <a:ext cx="20097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648200"/>
            <a:ext cx="15144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Emergency Special Meetings</a:t>
            </a:r>
          </a:p>
        </p:txBody>
      </p:sp>
      <p:sp>
        <p:nvSpPr>
          <p:cNvPr id="22531" name="Rectangle 3"/>
          <p:cNvSpPr>
            <a:spLocks noGrp="1" noChangeArrowheads="1"/>
          </p:cNvSpPr>
          <p:nvPr>
            <p:ph idx="1"/>
          </p:nvPr>
        </p:nvSpPr>
        <p:spPr/>
        <p:txBody>
          <a:bodyPr/>
          <a:lstStyle/>
          <a:p>
            <a:pPr eaLnBrk="1" hangingPunct="1"/>
            <a:r>
              <a:rPr lang="en-US" sz="2400" dirty="0" smtClean="0">
                <a:latin typeface="Arial" panose="020B0604020202020204" pitchFamily="34" charset="0"/>
                <a:cs typeface="Arial" panose="020B0604020202020204" pitchFamily="34" charset="0"/>
              </a:rPr>
              <a:t>Notice is not required when special meeting called to deal with an emergency</a:t>
            </a:r>
          </a:p>
          <a:p>
            <a:pPr lvl="1" eaLnBrk="1" hangingPunct="1"/>
            <a:r>
              <a:rPr lang="en-US" sz="2000" dirty="0" smtClean="0">
                <a:latin typeface="Arial" panose="020B0604020202020204" pitchFamily="34" charset="0"/>
                <a:cs typeface="Arial" panose="020B0604020202020204" pitchFamily="34" charset="0"/>
              </a:rPr>
              <a:t>Emergency involves injury or damage to persons or property or the likelihood of such injury or damage</a:t>
            </a:r>
          </a:p>
          <a:p>
            <a:pPr lvl="1" eaLnBrk="1" hangingPunct="1"/>
            <a:r>
              <a:rPr lang="en-US" sz="2000" dirty="0" smtClean="0">
                <a:latin typeface="Arial" panose="020B0604020202020204" pitchFamily="34" charset="0"/>
                <a:cs typeface="Arial" panose="020B0604020202020204" pitchFamily="34" charset="0"/>
              </a:rPr>
              <a:t>Where time requirements of notice make notice impractical and increase likelihood of such injury or damage</a:t>
            </a:r>
          </a:p>
          <a:p>
            <a:pPr lvl="1" eaLnBrk="1" hangingPunct="1"/>
            <a:endParaRPr lang="en-US" sz="1800" dirty="0">
              <a:latin typeface="Arial" panose="020B0604020202020204" pitchFamily="34" charset="0"/>
              <a:cs typeface="Arial" panose="020B0604020202020204" pitchFamily="34" charset="0"/>
            </a:endParaRPr>
          </a:p>
          <a:p>
            <a:pPr marL="411480" lvl="1" indent="0" eaLnBrk="1" hangingPunct="1">
              <a:buNone/>
            </a:pPr>
            <a:r>
              <a:rPr lang="en-US" sz="1800" i="1" dirty="0" smtClean="0">
                <a:latin typeface="Arial" panose="020B0604020202020204" pitchFamily="34" charset="0"/>
                <a:cs typeface="Arial" panose="020B0604020202020204" pitchFamily="34" charset="0"/>
              </a:rPr>
              <a:t>~ RCW 42.30.080(4)</a:t>
            </a: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18</a:t>
            </a:fld>
            <a:endParaRPr lang="en-US" dirty="0"/>
          </a:p>
        </p:txBody>
      </p:sp>
      <p:pic>
        <p:nvPicPr>
          <p:cNvPr id="16387" name="Picture 3" descr="C:\Users\nancyk1\AppData\Local\Microsoft\Windows\Temporary Internet Files\Content.IE5\OJ5EZJRJ\MC9000281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973748"/>
            <a:ext cx="2514600" cy="2476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Public Attendance</a:t>
            </a:r>
            <a:br>
              <a:rPr lang="en-US" sz="3200" b="1" dirty="0" smtClean="0">
                <a:latin typeface="Arial" panose="020B0604020202020204" pitchFamily="34" charset="0"/>
                <a:cs typeface="Arial" panose="020B0604020202020204" pitchFamily="34" charset="0"/>
              </a:rPr>
            </a:br>
            <a:endParaRPr lang="en-US" dirty="0" smtClean="0"/>
          </a:p>
        </p:txBody>
      </p:sp>
      <p:sp>
        <p:nvSpPr>
          <p:cNvPr id="23555" name="Rectangle 3"/>
          <p:cNvSpPr>
            <a:spLocks noGrp="1" noChangeArrowheads="1"/>
          </p:cNvSpPr>
          <p:nvPr>
            <p:ph idx="1"/>
          </p:nvPr>
        </p:nvSpPr>
        <p:spPr>
          <a:xfrm>
            <a:off x="533400" y="1066800"/>
            <a:ext cx="7543800" cy="5334000"/>
          </a:xfrm>
        </p:spPr>
        <p:txBody>
          <a:bodyPr>
            <a:normAutofit fontScale="92500" lnSpcReduction="10000"/>
          </a:bodyPr>
          <a:lstStyle/>
          <a:p>
            <a:pPr eaLnBrk="1" hangingPunct="1">
              <a:lnSpc>
                <a:spcPct val="80000"/>
              </a:lnSpc>
            </a:pPr>
            <a:r>
              <a:rPr lang="en-US" sz="2400" dirty="0" smtClean="0">
                <a:latin typeface="Arial" panose="020B0604020202020204" pitchFamily="34" charset="0"/>
                <a:cs typeface="Arial" panose="020B0604020202020204" pitchFamily="34" charset="0"/>
              </a:rPr>
              <a:t>A public agency can’t place conditions on public to attend meeting subject to OPMA:</a:t>
            </a:r>
          </a:p>
          <a:p>
            <a:pPr marL="114300" indent="0" eaLnBrk="1" hangingPunct="1">
              <a:lnSpc>
                <a:spcPct val="80000"/>
              </a:lnSpc>
              <a:buNone/>
            </a:pPr>
            <a:endParaRPr lang="en-US" sz="2400" dirty="0" smtClean="0">
              <a:latin typeface="Arial" panose="020B0604020202020204" pitchFamily="34" charset="0"/>
              <a:cs typeface="Arial" panose="020B0604020202020204" pitchFamily="34" charset="0"/>
            </a:endParaRPr>
          </a:p>
          <a:p>
            <a:pPr lvl="1" eaLnBrk="1" hangingPunct="1">
              <a:lnSpc>
                <a:spcPct val="120000"/>
              </a:lnSpc>
            </a:pPr>
            <a:r>
              <a:rPr lang="en-US" sz="1700" dirty="0" smtClean="0">
                <a:latin typeface="Arial" panose="020B0604020202020204" pitchFamily="34" charset="0"/>
                <a:cs typeface="Arial" panose="020B0604020202020204" pitchFamily="34" charset="0"/>
              </a:rPr>
              <a:t>For proceedings governed by OPMA, cannot require people to register their names or other information, complete a questionnaire, or otherwise fulfill any condition precedent to attendance	</a:t>
            </a:r>
          </a:p>
          <a:p>
            <a:pPr>
              <a:lnSpc>
                <a:spcPct val="80000"/>
              </a:lnSpc>
            </a:pPr>
            <a:endParaRPr lang="en-US" sz="2400" dirty="0">
              <a:latin typeface="Arial" panose="020B0604020202020204" pitchFamily="34" charset="0"/>
              <a:cs typeface="Arial" panose="020B0604020202020204" pitchFamily="34" charset="0"/>
            </a:endParaRPr>
          </a:p>
          <a:p>
            <a:pPr marL="114300" indent="0">
              <a:lnSpc>
                <a:spcPct val="80000"/>
              </a:lnSpc>
              <a:buNone/>
            </a:pPr>
            <a:r>
              <a:rPr lang="en-US" sz="1900" i="1" dirty="0" smtClean="0">
                <a:latin typeface="Arial" panose="020B0604020202020204" pitchFamily="34" charset="0"/>
                <a:cs typeface="Arial" panose="020B0604020202020204" pitchFamily="34" charset="0"/>
              </a:rPr>
              <a:t>     ~ </a:t>
            </a:r>
            <a:r>
              <a:rPr lang="en-US" sz="2100" i="1" dirty="0">
                <a:latin typeface="Arial" panose="020B0604020202020204" pitchFamily="34" charset="0"/>
                <a:cs typeface="Arial" panose="020B0604020202020204" pitchFamily="34" charset="0"/>
              </a:rPr>
              <a:t>RCW 42.30.040</a:t>
            </a:r>
          </a:p>
          <a:p>
            <a:pPr>
              <a:lnSpc>
                <a:spcPct val="80000"/>
              </a:lnSpc>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Reasonable </a:t>
            </a:r>
            <a:r>
              <a:rPr lang="en-US" sz="2400" dirty="0">
                <a:latin typeface="Arial" panose="020B0604020202020204" pitchFamily="34" charset="0"/>
                <a:cs typeface="Arial" panose="020B0604020202020204" pitchFamily="34" charset="0"/>
              </a:rPr>
              <a:t>rules of conduct can be </a:t>
            </a:r>
            <a:r>
              <a:rPr lang="en-US" sz="2400" dirty="0" smtClean="0">
                <a:latin typeface="Arial" panose="020B0604020202020204" pitchFamily="34" charset="0"/>
                <a:cs typeface="Arial" panose="020B0604020202020204" pitchFamily="34" charset="0"/>
              </a:rPr>
              <a:t>set</a:t>
            </a:r>
          </a:p>
          <a:p>
            <a:pPr marL="114300" indent="0">
              <a:lnSpc>
                <a:spcPct val="80000"/>
              </a:lnSpc>
              <a:buNone/>
            </a:pPr>
            <a:endParaRPr lang="en-US" sz="2400" dirty="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Cameras </a:t>
            </a:r>
            <a:r>
              <a:rPr lang="en-US" sz="2400" dirty="0">
                <a:latin typeface="Arial" panose="020B0604020202020204" pitchFamily="34" charset="0"/>
                <a:cs typeface="Arial" panose="020B0604020202020204" pitchFamily="34" charset="0"/>
              </a:rPr>
              <a:t>and tape recorders are permitted unless </a:t>
            </a:r>
            <a:r>
              <a:rPr lang="en-US" sz="2400" dirty="0" smtClean="0">
                <a:latin typeface="Arial" panose="020B0604020202020204" pitchFamily="34" charset="0"/>
                <a:cs typeface="Arial" panose="020B0604020202020204" pitchFamily="34" charset="0"/>
              </a:rPr>
              <a:t>disruptive</a:t>
            </a:r>
          </a:p>
          <a:p>
            <a:pPr marL="114300" indent="0">
              <a:lnSpc>
                <a:spcPct val="80000"/>
              </a:lnSpc>
              <a:buNone/>
            </a:pPr>
            <a:r>
              <a:rPr lang="en-US" sz="2100" i="1" dirty="0" smtClean="0">
                <a:latin typeface="Arial" panose="020B0604020202020204" pitchFamily="34" charset="0"/>
                <a:cs typeface="Arial" panose="020B0604020202020204" pitchFamily="34" charset="0"/>
              </a:rPr>
              <a:t>    ~ AGO 1998 No. 15</a:t>
            </a:r>
          </a:p>
          <a:p>
            <a:pPr marL="114300" indent="0">
              <a:lnSpc>
                <a:spcPct val="80000"/>
              </a:lnSpc>
              <a:buNone/>
            </a:pPr>
            <a:endParaRPr lang="en-US" sz="2400" dirty="0" smtClean="0">
              <a:latin typeface="Arial" panose="020B0604020202020204" pitchFamily="34" charset="0"/>
              <a:cs typeface="Arial" panose="020B0604020202020204" pitchFamily="34" charset="0"/>
            </a:endParaRPr>
          </a:p>
          <a:p>
            <a:pPr>
              <a:lnSpc>
                <a:spcPct val="80000"/>
              </a:lnSpc>
            </a:pPr>
            <a:r>
              <a:rPr lang="en-US" sz="2400" dirty="0" smtClean="0">
                <a:latin typeface="Arial" panose="020B0604020202020204" pitchFamily="34" charset="0"/>
                <a:cs typeface="Arial" panose="020B0604020202020204" pitchFamily="34" charset="0"/>
              </a:rPr>
              <a:t>No “public comment” period required by OPMA</a:t>
            </a:r>
          </a:p>
          <a:p>
            <a:pPr>
              <a:lnSpc>
                <a:spcPct val="80000"/>
              </a:lnSpc>
            </a:pPr>
            <a:endParaRPr lang="en-US" sz="2400" dirty="0">
              <a:latin typeface="Arial" panose="020B0604020202020204" pitchFamily="34" charset="0"/>
              <a:cs typeface="Arial" panose="020B0604020202020204" pitchFamily="34" charset="0"/>
            </a:endParaRPr>
          </a:p>
          <a:p>
            <a:pPr marL="411480" lvl="1" indent="0" eaLnBrk="1" hangingPunct="1">
              <a:lnSpc>
                <a:spcPct val="80000"/>
              </a:lnSpc>
              <a:buNone/>
            </a:pPr>
            <a:r>
              <a:rPr lang="en-US" sz="2000" dirty="0" smtClean="0">
                <a:latin typeface="Arial" panose="020B0604020202020204" pitchFamily="34" charset="0"/>
                <a:cs typeface="Arial" panose="020B0604020202020204" pitchFamily="34" charset="0"/>
              </a:rPr>
              <a:t>			</a:t>
            </a:r>
          </a:p>
          <a:p>
            <a:pPr lvl="1" eaLnBrk="1" hangingPunct="1">
              <a:lnSpc>
                <a:spcPct val="80000"/>
              </a:lnSpc>
              <a:buFontTx/>
              <a:buNone/>
            </a:pPr>
            <a:endParaRPr lang="en-US" sz="2000" dirty="0" smtClean="0"/>
          </a:p>
          <a:p>
            <a:pPr lvl="1" eaLnBrk="1" hangingPunct="1">
              <a:lnSpc>
                <a:spcPct val="80000"/>
              </a:lnSpc>
              <a:buFontTx/>
              <a:buNone/>
            </a:pPr>
            <a:endParaRPr lang="en-US" sz="2000" dirty="0" smtClean="0"/>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19</a:t>
            </a:fld>
            <a:endParaRPr lang="en-US" dirty="0"/>
          </a:p>
        </p:txBody>
      </p:sp>
      <p:pic>
        <p:nvPicPr>
          <p:cNvPr id="17410" name="Picture 2" descr="C:\Users\nancyk1\AppData\Local\Microsoft\Windows\Temporary Internet Files\Content.IE5\I7QD59XB\MC9002957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941" y="2514600"/>
            <a:ext cx="1901228" cy="11739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304800" y="533400"/>
            <a:ext cx="8382000" cy="1371600"/>
          </a:xfrm>
        </p:spPr>
        <p:txBody>
          <a:bodyPr/>
          <a:lstStyle/>
          <a:p>
            <a:pPr eaLnBrk="1" hangingPunct="1"/>
            <a:r>
              <a:rPr lang="en-US" sz="3200" b="1" dirty="0" smtClean="0">
                <a:latin typeface="Arial" panose="020B0604020202020204" pitchFamily="34" charset="0"/>
                <a:cs typeface="Arial" panose="020B0604020202020204" pitchFamily="34" charset="0"/>
              </a:rPr>
              <a:t>Washington’s Open Public Meetings Act (OPMA) </a:t>
            </a:r>
          </a:p>
        </p:txBody>
      </p:sp>
      <p:sp>
        <p:nvSpPr>
          <p:cNvPr id="5123" name="Rectangle 3"/>
          <p:cNvSpPr>
            <a:spLocks noGrp="1" noChangeArrowheads="1"/>
          </p:cNvSpPr>
          <p:nvPr>
            <p:ph type="body" sz="half" idx="1"/>
          </p:nvPr>
        </p:nvSpPr>
        <p:spPr>
          <a:xfrm>
            <a:off x="838201" y="2362200"/>
            <a:ext cx="7239000" cy="1798638"/>
          </a:xfrm>
        </p:spPr>
        <p:txBody>
          <a:bodyPr/>
          <a:lstStyle/>
          <a:p>
            <a:pPr eaLnBrk="1" hangingPunct="1"/>
            <a:r>
              <a:rPr lang="en-US" sz="2400" dirty="0" smtClean="0">
                <a:latin typeface="Arial" panose="020B0604020202020204" pitchFamily="34" charset="0"/>
                <a:cs typeface="Arial" panose="020B0604020202020204" pitchFamily="34" charset="0"/>
              </a:rPr>
              <a:t>Passed in 1971</a:t>
            </a:r>
          </a:p>
          <a:p>
            <a:pPr eaLnBrk="1" hangingPunct="1"/>
            <a:r>
              <a:rPr lang="en-US" sz="2400" dirty="0" smtClean="0">
                <a:latin typeface="Arial" panose="020B0604020202020204" pitchFamily="34" charset="0"/>
                <a:cs typeface="Arial" panose="020B0604020202020204" pitchFamily="34" charset="0"/>
              </a:rPr>
              <a:t>Requires meetings to be open to the public, gavel to gavel</a:t>
            </a:r>
          </a:p>
          <a:p>
            <a:pPr eaLnBrk="1" hangingPunct="1"/>
            <a:r>
              <a:rPr lang="en-US" sz="2400" dirty="0" smtClean="0">
                <a:latin typeface="Arial" panose="020B0604020202020204" pitchFamily="34" charset="0"/>
                <a:cs typeface="Arial" panose="020B0604020202020204" pitchFamily="34" charset="0"/>
              </a:rPr>
              <a:t>RCW 42.30</a:t>
            </a:r>
          </a:p>
          <a:p>
            <a:pPr eaLnBrk="1" hangingPunct="1">
              <a:buFont typeface="Wingdings" pitchFamily="2" charset="2"/>
              <a:buNone/>
            </a:pPr>
            <a:endParaRPr lang="en-US" sz="2400" dirty="0" smtClean="0"/>
          </a:p>
        </p:txBody>
      </p:sp>
      <p:pic>
        <p:nvPicPr>
          <p:cNvPr id="5124" name="Picture 5" descr="DOOR"/>
          <p:cNvPicPr>
            <a:picLocks noGrp="1" noChangeAspect="1" noChangeArrowheads="1"/>
          </p:cNvPicPr>
          <p:nvPr>
            <p:ph sz="half" idx="2"/>
          </p:nvPr>
        </p:nvPicPr>
        <p:blipFill>
          <a:blip r:embed="rId2"/>
          <a:srcRect/>
          <a:stretch>
            <a:fillRect/>
          </a:stretch>
        </p:blipFill>
        <p:spPr>
          <a:xfrm>
            <a:off x="3886200" y="3657600"/>
            <a:ext cx="1930719" cy="2505075"/>
          </a:xfrm>
          <a:noFill/>
        </p:spPr>
      </p:pic>
      <p:sp>
        <p:nvSpPr>
          <p:cNvPr id="2" name="Slide Number Placeholder 1"/>
          <p:cNvSpPr>
            <a:spLocks noGrp="1"/>
          </p:cNvSpPr>
          <p:nvPr>
            <p:ph type="sldNum" sz="quarter" idx="12"/>
          </p:nvPr>
        </p:nvSpPr>
        <p:spPr/>
        <p:txBody>
          <a:bodyPr/>
          <a:lstStyle/>
          <a:p>
            <a:pPr>
              <a:defRPr/>
            </a:pPr>
            <a:fld id="{7BA58FC3-0988-40AB-9761-07BF02B60246}"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533400" y="228600"/>
            <a:ext cx="7924800" cy="1143000"/>
          </a:xfrm>
        </p:spPr>
        <p:txBody>
          <a:bodyPr/>
          <a:lstStyle/>
          <a:p>
            <a:pPr eaLnBrk="1" hangingPunct="1"/>
            <a:r>
              <a:rPr lang="en-US" sz="3200" dirty="0" smtClean="0"/>
              <a:t/>
            </a:r>
            <a:br>
              <a:rPr lang="en-US" sz="3200" dirty="0" smtClean="0"/>
            </a:br>
            <a:r>
              <a:rPr lang="en-US" sz="3200" b="1" dirty="0" smtClean="0">
                <a:latin typeface="Arial" panose="020B0604020202020204" pitchFamily="34" charset="0"/>
                <a:cs typeface="Arial" panose="020B0604020202020204" pitchFamily="34" charset="0"/>
              </a:rPr>
              <a:t>Interruptions and Disruptions</a:t>
            </a:r>
          </a:p>
        </p:txBody>
      </p:sp>
      <p:sp>
        <p:nvSpPr>
          <p:cNvPr id="24579" name="Rectangle 3"/>
          <p:cNvSpPr>
            <a:spLocks noGrp="1" noChangeArrowheads="1"/>
          </p:cNvSpPr>
          <p:nvPr>
            <p:ph type="body" sz="half" idx="1"/>
          </p:nvPr>
        </p:nvSpPr>
        <p:spPr>
          <a:xfrm>
            <a:off x="381000" y="1524000"/>
            <a:ext cx="7696201" cy="3505200"/>
          </a:xfrm>
        </p:spPr>
        <p:txBody>
          <a:bodyPr>
            <a:normAutofit fontScale="92500" lnSpcReduction="20000"/>
          </a:bodyPr>
          <a:lstStyle/>
          <a:p>
            <a:pPr eaLnBrk="1" hangingPunct="1"/>
            <a:r>
              <a:rPr lang="en-US" sz="2400" dirty="0" smtClean="0">
                <a:latin typeface="Arial" panose="020B0604020202020204" pitchFamily="34" charset="0"/>
                <a:cs typeface="Arial" panose="020B0604020202020204" pitchFamily="34" charset="0"/>
              </a:rPr>
              <a:t>The OPMA provides a procedure for dealing with situations where a meeting is being interrupted so the orderly conduct of the meeting is unfeasible, and order cannot be restored by removal of the disruptive persons.</a:t>
            </a:r>
          </a:p>
          <a:p>
            <a:pPr marL="114300" indent="0" eaLnBrk="1" hangingPunct="1">
              <a:buNone/>
            </a:pPr>
            <a:endParaRPr lang="en-US" sz="2400" dirty="0" smtClean="0">
              <a:latin typeface="Arial" panose="020B0604020202020204" pitchFamily="34" charset="0"/>
              <a:cs typeface="Arial" panose="020B0604020202020204" pitchFamily="34" charset="0"/>
            </a:endParaRPr>
          </a:p>
          <a:p>
            <a:pPr eaLnBrk="1" hangingPunct="1"/>
            <a:r>
              <a:rPr lang="en-US" sz="2400" dirty="0" smtClean="0">
                <a:latin typeface="Arial" panose="020B0604020202020204" pitchFamily="34" charset="0"/>
                <a:cs typeface="Arial" panose="020B0604020202020204" pitchFamily="34" charset="0"/>
              </a:rPr>
              <a:t>Meeting room can be cleared and meeting can continue, or meeting can be moved to another location, but final disposition can occur only on matters appearing on the agenda.  More details set out in the OPMA.</a:t>
            </a:r>
          </a:p>
          <a:p>
            <a:pPr marL="114300" indent="0" eaLnBrk="1" hangingPunct="1">
              <a:buNone/>
            </a:pPr>
            <a:endParaRPr lang="en-US" sz="2400" dirty="0" smtClean="0">
              <a:latin typeface="Arial" panose="020B0604020202020204" pitchFamily="34" charset="0"/>
              <a:cs typeface="Arial" panose="020B0604020202020204" pitchFamily="34" charset="0"/>
            </a:endParaRPr>
          </a:p>
          <a:p>
            <a:pPr marL="114300" indent="0" eaLnBrk="1" hangingPunct="1">
              <a:buNone/>
            </a:pPr>
            <a:r>
              <a:rPr lang="en-US" sz="1900" i="1" dirty="0" smtClean="0">
                <a:latin typeface="Arial" panose="020B0604020202020204" pitchFamily="34" charset="0"/>
                <a:cs typeface="Arial" panose="020B0604020202020204" pitchFamily="34" charset="0"/>
              </a:rPr>
              <a:t>~ RCW 42.30.050</a:t>
            </a:r>
            <a:endParaRPr lang="en-US" sz="1900" i="1" dirty="0">
              <a:latin typeface="Arial" panose="020B0604020202020204" pitchFamily="34" charset="0"/>
              <a:cs typeface="Arial" panose="020B0604020202020204" pitchFamily="34" charset="0"/>
            </a:endParaRPr>
          </a:p>
          <a:p>
            <a:pPr marL="114300" indent="0" eaLnBrk="1" hangingPunct="1">
              <a:buNone/>
            </a:pPr>
            <a:endParaRPr lang="en-US" sz="1900" i="1" dirty="0" smtClean="0">
              <a:latin typeface="Arial" panose="020B0604020202020204" pitchFamily="34" charset="0"/>
              <a:cs typeface="Arial" panose="020B0604020202020204" pitchFamily="34" charset="0"/>
            </a:endParaRPr>
          </a:p>
          <a:p>
            <a:pPr marL="114300" indent="0" eaLnBrk="1" hangingPunct="1">
              <a:buNone/>
            </a:pPr>
            <a:endParaRPr lang="en-US" sz="1900" i="1"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7BA58FC3-0988-40AB-9761-07BF02B60246}" type="slidenum">
              <a:rPr lang="en-US" smtClean="0"/>
              <a:pPr>
                <a:defRPr/>
              </a:pPr>
              <a:t>20</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222" y="4125446"/>
            <a:ext cx="3405378" cy="250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Executive Session</a:t>
            </a:r>
          </a:p>
        </p:txBody>
      </p:sp>
      <p:sp>
        <p:nvSpPr>
          <p:cNvPr id="27651" name="Rectangle 3"/>
          <p:cNvSpPr>
            <a:spLocks noGrp="1" noChangeArrowheads="1"/>
          </p:cNvSpPr>
          <p:nvPr>
            <p:ph idx="1"/>
          </p:nvPr>
        </p:nvSpPr>
        <p:spPr/>
        <p:txBody>
          <a:bodyPr/>
          <a:lstStyle/>
          <a:p>
            <a:pPr eaLnBrk="1" hangingPunct="1"/>
            <a:r>
              <a:rPr lang="en-US" dirty="0" smtClean="0">
                <a:latin typeface="Arial" panose="020B0604020202020204" pitchFamily="34" charset="0"/>
                <a:cs typeface="Arial" panose="020B0604020202020204" pitchFamily="34" charset="0"/>
              </a:rPr>
              <a:t>Part of a regular or special meeting that is closed to the public</a:t>
            </a:r>
          </a:p>
          <a:p>
            <a:pPr eaLnBrk="1" hangingPunct="1"/>
            <a:r>
              <a:rPr lang="en-US" u="sng" dirty="0" smtClean="0">
                <a:latin typeface="Arial" panose="020B0604020202020204" pitchFamily="34" charset="0"/>
                <a:cs typeface="Arial" panose="020B0604020202020204" pitchFamily="34" charset="0"/>
              </a:rPr>
              <a:t>Limited to specific purposes set out in the OPMA</a:t>
            </a:r>
          </a:p>
          <a:p>
            <a:pPr eaLnBrk="1" hangingPunct="1"/>
            <a:r>
              <a:rPr lang="en-US" dirty="0" smtClean="0">
                <a:latin typeface="Arial" panose="020B0604020202020204" pitchFamily="34" charset="0"/>
                <a:cs typeface="Arial" panose="020B0604020202020204" pitchFamily="34" charset="0"/>
              </a:rPr>
              <a:t>Purpose of the executive session and the time it will end must be announced by the presiding officer before it begins; time may be extended by further announcement</a:t>
            </a:r>
          </a:p>
          <a:p>
            <a:pPr eaLnBrk="1" hangingPunct="1"/>
            <a:endParaRPr lang="en-US" dirty="0">
              <a:latin typeface="Arial" panose="020B0604020202020204" pitchFamily="34" charset="0"/>
              <a:cs typeface="Arial" panose="020B0604020202020204" pitchFamily="34" charset="0"/>
            </a:endParaRPr>
          </a:p>
          <a:p>
            <a:pPr marL="114300" indent="0" eaLnBrk="1" hangingPunct="1">
              <a:buNone/>
            </a:pPr>
            <a:r>
              <a:rPr lang="en-US" sz="1800" i="1" dirty="0" smtClean="0">
                <a:latin typeface="Arial" panose="020B0604020202020204" pitchFamily="34" charset="0"/>
                <a:cs typeface="Arial" panose="020B0604020202020204" pitchFamily="34" charset="0"/>
              </a:rPr>
              <a:t>~ RCW 42.30.110</a:t>
            </a: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21</a:t>
            </a:fld>
            <a:endParaRPr lang="en-US" dirty="0"/>
          </a:p>
        </p:txBody>
      </p:sp>
      <p:pic>
        <p:nvPicPr>
          <p:cNvPr id="19458" name="Picture 2" descr="C:\Users\nancyk1\AppData\Local\Microsoft\Windows\Temporary Internet Files\Content.IE5\TUCU1U30\MC9001047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268876"/>
            <a:ext cx="2362200" cy="2194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6"/>
          <p:cNvSpPr>
            <a:spLocks noGrp="1" noChangeArrowheads="1"/>
          </p:cNvSpPr>
          <p:nvPr>
            <p:ph type="title"/>
          </p:nvPr>
        </p:nvSpPr>
        <p:spPr>
          <a:xfrm>
            <a:off x="381000" y="274638"/>
            <a:ext cx="7696200" cy="1401762"/>
          </a:xfrm>
        </p:spPr>
        <p:txBody>
          <a:bodyPr/>
          <a:lstStyle/>
          <a:p>
            <a:r>
              <a:rPr lang="en-US" sz="3200" b="1" dirty="0" smtClean="0">
                <a:latin typeface="Arial" panose="020B0604020202020204" pitchFamily="34" charset="0"/>
                <a:cs typeface="Arial" panose="020B0604020202020204" pitchFamily="34" charset="0"/>
              </a:rPr>
              <a:t>Executive Sessions </a:t>
            </a:r>
            <a:br>
              <a:rPr lang="en-US" sz="32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Specified purposes </a:t>
            </a:r>
            <a:r>
              <a:rPr lang="en-US" sz="2400" dirty="0">
                <a:latin typeface="Arial" panose="020B0604020202020204" pitchFamily="34" charset="0"/>
                <a:cs typeface="Arial" panose="020B0604020202020204" pitchFamily="34" charset="0"/>
              </a:rPr>
              <a:t>set out in OPMA.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Includes</a:t>
            </a:r>
            <a:r>
              <a:rPr lang="en-US" sz="2400" dirty="0">
                <a:latin typeface="Arial" panose="020B0604020202020204" pitchFamily="34" charset="0"/>
                <a:cs typeface="Arial" panose="020B0604020202020204" pitchFamily="34" charset="0"/>
              </a:rPr>
              <a:t>, for </a:t>
            </a:r>
            <a:r>
              <a:rPr lang="en-US" sz="2400" dirty="0" smtClean="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b="1" dirty="0" smtClean="0">
              <a:latin typeface="Arial" panose="020B0604020202020204" pitchFamily="34" charset="0"/>
              <a:cs typeface="Arial" panose="020B0604020202020204" pitchFamily="34" charset="0"/>
            </a:endParaRPr>
          </a:p>
        </p:txBody>
      </p:sp>
      <p:sp>
        <p:nvSpPr>
          <p:cNvPr id="28675" name="Rectangle 7"/>
          <p:cNvSpPr>
            <a:spLocks noGrp="1" noChangeArrowheads="1"/>
          </p:cNvSpPr>
          <p:nvPr>
            <p:ph sz="half" idx="1"/>
          </p:nvPr>
        </p:nvSpPr>
        <p:spPr>
          <a:xfrm>
            <a:off x="304800" y="1600200"/>
            <a:ext cx="4308475" cy="4486275"/>
          </a:xfrm>
        </p:spPr>
        <p:txBody>
          <a:bodyPr/>
          <a:lstStyle/>
          <a:p>
            <a:pPr eaLnBrk="1" hangingPunct="1"/>
            <a:r>
              <a:rPr lang="en-US" sz="1600" dirty="0" smtClean="0">
                <a:latin typeface="Arial" panose="020B0604020202020204" pitchFamily="34" charset="0"/>
                <a:cs typeface="Arial" panose="020B0604020202020204" pitchFamily="34" charset="0"/>
              </a:rPr>
              <a:t>National security</a:t>
            </a:r>
          </a:p>
          <a:p>
            <a:pPr eaLnBrk="1" hangingPunct="1"/>
            <a:r>
              <a:rPr lang="en-US" sz="1600" dirty="0" smtClean="0">
                <a:latin typeface="Arial" panose="020B0604020202020204" pitchFamily="34" charset="0"/>
                <a:cs typeface="Arial" panose="020B0604020202020204" pitchFamily="34" charset="0"/>
              </a:rPr>
              <a:t>Real estate</a:t>
            </a:r>
          </a:p>
          <a:p>
            <a:pPr lvl="1" eaLnBrk="1" hangingPunct="1"/>
            <a:r>
              <a:rPr lang="en-US" sz="1600" dirty="0" smtClean="0">
                <a:latin typeface="Arial" panose="020B0604020202020204" pitchFamily="34" charset="0"/>
                <a:cs typeface="Arial" panose="020B0604020202020204" pitchFamily="34" charset="0"/>
              </a:rPr>
              <a:t>Site selection or acquisition of real estate</a:t>
            </a:r>
          </a:p>
          <a:p>
            <a:pPr lvl="2" eaLnBrk="1" hangingPunct="1"/>
            <a:r>
              <a:rPr lang="en-US" sz="1600" dirty="0" smtClean="0">
                <a:latin typeface="Arial" panose="020B0604020202020204" pitchFamily="34" charset="0"/>
                <a:cs typeface="Arial" panose="020B0604020202020204" pitchFamily="34" charset="0"/>
              </a:rPr>
              <a:t>Lease or purchase</a:t>
            </a:r>
          </a:p>
          <a:p>
            <a:pPr lvl="2" eaLnBrk="1" hangingPunct="1"/>
            <a:r>
              <a:rPr lang="en-US" sz="1600" dirty="0" smtClean="0">
                <a:latin typeface="Arial" panose="020B0604020202020204" pitchFamily="34" charset="0"/>
                <a:cs typeface="Arial" panose="020B0604020202020204" pitchFamily="34" charset="0"/>
              </a:rPr>
              <a:t>Public knowledge would likely increase price</a:t>
            </a:r>
          </a:p>
          <a:p>
            <a:pPr lvl="1" eaLnBrk="1" hangingPunct="1"/>
            <a:r>
              <a:rPr lang="en-US" sz="1600" dirty="0" smtClean="0">
                <a:latin typeface="Arial" panose="020B0604020202020204" pitchFamily="34" charset="0"/>
                <a:cs typeface="Arial" panose="020B0604020202020204" pitchFamily="34" charset="0"/>
              </a:rPr>
              <a:t>Sale or lease</a:t>
            </a:r>
          </a:p>
          <a:p>
            <a:pPr lvl="2" eaLnBrk="1" hangingPunct="1"/>
            <a:r>
              <a:rPr lang="en-US" sz="1600" dirty="0" smtClean="0">
                <a:latin typeface="Arial" panose="020B0604020202020204" pitchFamily="34" charset="0"/>
                <a:cs typeface="Arial" panose="020B0604020202020204" pitchFamily="34" charset="0"/>
              </a:rPr>
              <a:t>Public knowledge would likely decrease price</a:t>
            </a:r>
          </a:p>
          <a:p>
            <a:pPr lvl="2" eaLnBrk="1" hangingPunct="1"/>
            <a:r>
              <a:rPr lang="en-US" sz="1600" dirty="0" smtClean="0">
                <a:latin typeface="Arial" panose="020B0604020202020204" pitchFamily="34" charset="0"/>
                <a:cs typeface="Arial" panose="020B0604020202020204" pitchFamily="34" charset="0"/>
              </a:rPr>
              <a:t>Final action selling or leasing public property must be take at open meeting		</a:t>
            </a:r>
          </a:p>
          <a:p>
            <a:pPr lvl="1" eaLnBrk="1" hangingPunct="1">
              <a:buFontTx/>
              <a:buNone/>
            </a:pPr>
            <a:endParaRPr lang="en-US" sz="1600" dirty="0" smtClean="0">
              <a:latin typeface="Arial" panose="020B0604020202020204" pitchFamily="34" charset="0"/>
              <a:cs typeface="Arial" panose="020B0604020202020204" pitchFamily="34" charset="0"/>
            </a:endParaRPr>
          </a:p>
          <a:p>
            <a:pPr lvl="1" eaLnBrk="1" hangingPunct="1"/>
            <a:endParaRPr lang="en-US" sz="1800" dirty="0" smtClean="0">
              <a:latin typeface="Arial" panose="020B0604020202020204" pitchFamily="34" charset="0"/>
              <a:cs typeface="Arial" panose="020B0604020202020204" pitchFamily="34" charset="0"/>
            </a:endParaRPr>
          </a:p>
          <a:p>
            <a:pPr eaLnBrk="1" hangingPunct="1"/>
            <a:endParaRPr lang="en-US" sz="2000" dirty="0" smtClean="0">
              <a:latin typeface="Arial" panose="020B0604020202020204" pitchFamily="34" charset="0"/>
              <a:cs typeface="Arial" panose="020B0604020202020204" pitchFamily="34" charset="0"/>
            </a:endParaRPr>
          </a:p>
        </p:txBody>
      </p:sp>
      <p:sp>
        <p:nvSpPr>
          <p:cNvPr id="28676" name="Rectangle 9"/>
          <p:cNvSpPr>
            <a:spLocks noGrp="1" noChangeArrowheads="1"/>
          </p:cNvSpPr>
          <p:nvPr>
            <p:ph sz="half" idx="2"/>
          </p:nvPr>
        </p:nvSpPr>
        <p:spPr>
          <a:xfrm>
            <a:off x="4419601" y="1600200"/>
            <a:ext cx="3733800" cy="4486275"/>
          </a:xfrm>
        </p:spPr>
        <p:txBody>
          <a:bodyPr>
            <a:normAutofit/>
          </a:bodyPr>
          <a:lstStyle/>
          <a:p>
            <a:pPr eaLnBrk="1" hangingPunct="1"/>
            <a:r>
              <a:rPr lang="en-US" sz="1600" dirty="0" smtClean="0">
                <a:latin typeface="Arial" panose="020B0604020202020204" pitchFamily="34" charset="0"/>
                <a:cs typeface="Arial" panose="020B0604020202020204" pitchFamily="34" charset="0"/>
              </a:rPr>
              <a:t>Publicly bid contracts</a:t>
            </a:r>
          </a:p>
          <a:p>
            <a:pPr lvl="1" eaLnBrk="1" hangingPunct="1"/>
            <a:r>
              <a:rPr lang="en-US" sz="1600" dirty="0" smtClean="0">
                <a:latin typeface="Arial" panose="020B0604020202020204" pitchFamily="34" charset="0"/>
                <a:cs typeface="Arial" panose="020B0604020202020204" pitchFamily="34" charset="0"/>
              </a:rPr>
              <a:t>Review negotiations on performance</a:t>
            </a:r>
          </a:p>
          <a:p>
            <a:pPr lvl="1" eaLnBrk="1" hangingPunct="1"/>
            <a:r>
              <a:rPr lang="en-US" sz="1600" dirty="0" smtClean="0">
                <a:latin typeface="Arial" panose="020B0604020202020204" pitchFamily="34" charset="0"/>
                <a:cs typeface="Arial" panose="020B0604020202020204" pitchFamily="34" charset="0"/>
              </a:rPr>
              <a:t>Public knowledge would like increase costs</a:t>
            </a:r>
          </a:p>
          <a:p>
            <a:pPr eaLnBrk="1" hangingPunct="1"/>
            <a:r>
              <a:rPr lang="en-US" sz="1600" dirty="0" smtClean="0">
                <a:latin typeface="Arial" panose="020B0604020202020204" pitchFamily="34" charset="0"/>
                <a:cs typeface="Arial" panose="020B0604020202020204" pitchFamily="34" charset="0"/>
              </a:rPr>
              <a:t>Evaluate qualifications of applicant for public employment</a:t>
            </a:r>
          </a:p>
          <a:p>
            <a:pPr eaLnBrk="1" hangingPunct="1"/>
            <a:r>
              <a:rPr lang="en-US" sz="1600" dirty="0" smtClean="0">
                <a:latin typeface="Arial" panose="020B0604020202020204" pitchFamily="34" charset="0"/>
                <a:cs typeface="Arial" panose="020B0604020202020204" pitchFamily="34" charset="0"/>
              </a:rPr>
              <a:t>Meet with legal counsel regarding enforcement actions, litigation or potential litigation</a:t>
            </a:r>
          </a:p>
          <a:p>
            <a:pPr eaLnBrk="1" hangingPunct="1"/>
            <a:r>
              <a:rPr lang="en-US" sz="1600" dirty="0" smtClean="0">
                <a:latin typeface="Arial" panose="020B0604020202020204" pitchFamily="34" charset="0"/>
                <a:cs typeface="Arial" panose="020B0604020202020204" pitchFamily="34" charset="0"/>
              </a:rPr>
              <a:t>Other purposes listed in RCW 42.30.110</a:t>
            </a:r>
          </a:p>
          <a:p>
            <a:pPr eaLnBrk="1" hangingPunct="1"/>
            <a:endParaRPr lang="en-US" sz="1600" dirty="0">
              <a:latin typeface="Arial" panose="020B0604020202020204" pitchFamily="34" charset="0"/>
              <a:cs typeface="Arial" panose="020B0604020202020204" pitchFamily="34" charset="0"/>
            </a:endParaRPr>
          </a:p>
          <a:p>
            <a:pPr marL="114300" indent="0" eaLnBrk="1" hangingPunct="1">
              <a:buNone/>
            </a:pPr>
            <a:r>
              <a:rPr lang="en-US" sz="1600" i="1" dirty="0" smtClean="0">
                <a:latin typeface="Arial" panose="020B0604020202020204" pitchFamily="34" charset="0"/>
                <a:cs typeface="Arial" panose="020B0604020202020204" pitchFamily="34" charset="0"/>
              </a:rPr>
              <a:t>~ </a:t>
            </a:r>
            <a:r>
              <a:rPr lang="en-US" sz="1800" i="1" dirty="0" smtClean="0">
                <a:latin typeface="Arial" panose="020B0604020202020204" pitchFamily="34" charset="0"/>
                <a:cs typeface="Arial" panose="020B0604020202020204" pitchFamily="34" charset="0"/>
              </a:rPr>
              <a:t>RCW 42.30.110</a:t>
            </a:r>
          </a:p>
        </p:txBody>
      </p:sp>
      <p:sp>
        <p:nvSpPr>
          <p:cNvPr id="2" name="Slide Number Placeholder 1"/>
          <p:cNvSpPr>
            <a:spLocks noGrp="1"/>
          </p:cNvSpPr>
          <p:nvPr>
            <p:ph type="sldNum" sz="quarter" idx="12"/>
          </p:nvPr>
        </p:nvSpPr>
        <p:spPr/>
        <p:txBody>
          <a:bodyPr/>
          <a:lstStyle/>
          <a:p>
            <a:pPr>
              <a:defRPr/>
            </a:pPr>
            <a:fld id="{48E10DD0-71F8-410E-AC82-7ECD7FCEFAF7}" type="slidenum">
              <a:rPr lang="en-US" smtClean="0"/>
              <a:pPr>
                <a:defRPr/>
              </a:pPr>
              <a:t>22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
            <a:ext cx="14478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Executive Session to Discuss Agency Enforcement Actions, Litigation or Potential Litigation</a:t>
            </a:r>
          </a:p>
        </p:txBody>
      </p:sp>
      <p:sp>
        <p:nvSpPr>
          <p:cNvPr id="29699" name="Rectangle 3"/>
          <p:cNvSpPr>
            <a:spLocks noGrp="1" noChangeArrowheads="1"/>
          </p:cNvSpPr>
          <p:nvPr>
            <p:ph idx="1"/>
          </p:nvPr>
        </p:nvSpPr>
        <p:spPr>
          <a:xfrm>
            <a:off x="457200" y="1981200"/>
            <a:ext cx="7620000" cy="4419600"/>
          </a:xfrm>
        </p:spPr>
        <p:txBody>
          <a:bodyPr/>
          <a:lstStyle/>
          <a:p>
            <a:pPr eaLnBrk="1" hangingPunct="1"/>
            <a:r>
              <a:rPr lang="en-US" dirty="0" smtClean="0">
                <a:latin typeface="Arial" panose="020B0604020202020204" pitchFamily="34" charset="0"/>
                <a:cs typeface="Arial" panose="020B0604020202020204" pitchFamily="34" charset="0"/>
              </a:rPr>
              <a:t>This executive session is not permitted just because legal counsel is present</a:t>
            </a:r>
          </a:p>
          <a:p>
            <a:pPr eaLnBrk="1" hangingPunct="1"/>
            <a:r>
              <a:rPr lang="en-US" dirty="0" smtClean="0">
                <a:latin typeface="Arial" panose="020B0604020202020204" pitchFamily="34" charset="0"/>
                <a:cs typeface="Arial" panose="020B0604020202020204" pitchFamily="34" charset="0"/>
              </a:rPr>
              <a:t>This executive session must address:</a:t>
            </a:r>
          </a:p>
          <a:p>
            <a:pPr lvl="1" eaLnBrk="1" hangingPunct="1"/>
            <a:r>
              <a:rPr lang="en-US" dirty="0" smtClean="0">
                <a:latin typeface="Arial" panose="020B0604020202020204" pitchFamily="34" charset="0"/>
                <a:cs typeface="Arial" panose="020B0604020202020204" pitchFamily="34" charset="0"/>
              </a:rPr>
              <a:t>Agency enforcement action</a:t>
            </a:r>
          </a:p>
          <a:p>
            <a:pPr lvl="1" eaLnBrk="1" hangingPunct="1"/>
            <a:r>
              <a:rPr lang="en-US" dirty="0" smtClean="0">
                <a:latin typeface="Arial" panose="020B0604020202020204" pitchFamily="34" charset="0"/>
                <a:cs typeface="Arial" panose="020B0604020202020204" pitchFamily="34" charset="0"/>
              </a:rPr>
              <a:t>Agency litigation or</a:t>
            </a:r>
          </a:p>
          <a:p>
            <a:pPr lvl="1" eaLnBrk="1" hangingPunct="1"/>
            <a:r>
              <a:rPr lang="en-US" dirty="0" smtClean="0">
                <a:latin typeface="Arial" panose="020B0604020202020204" pitchFamily="34" charset="0"/>
                <a:cs typeface="Arial" panose="020B0604020202020204" pitchFamily="34" charset="0"/>
              </a:rPr>
              <a:t>Potential litigation</a:t>
            </a:r>
          </a:p>
          <a:p>
            <a:pPr lvl="1" eaLnBrk="1" hangingPunct="1"/>
            <a:endParaRPr lang="en-US" sz="1800" dirty="0">
              <a:latin typeface="Arial" panose="020B0604020202020204" pitchFamily="34" charset="0"/>
              <a:cs typeface="Arial" panose="020B0604020202020204" pitchFamily="34" charset="0"/>
            </a:endParaRPr>
          </a:p>
          <a:p>
            <a:pPr marL="411480" lvl="1" indent="0">
              <a:buNone/>
            </a:pPr>
            <a:r>
              <a:rPr lang="en-US" sz="1800" i="1" dirty="0">
                <a:latin typeface="Arial" panose="020B0604020202020204" pitchFamily="34" charset="0"/>
                <a:cs typeface="Arial" panose="020B0604020202020204" pitchFamily="34" charset="0"/>
              </a:rPr>
              <a:t>~ RCW 42.30.110</a:t>
            </a:r>
          </a:p>
          <a:p>
            <a:pPr marL="411480" lvl="1" indent="0" eaLnBrk="1" hangingPunct="1">
              <a:buNone/>
            </a:pPr>
            <a:endParaRPr lang="en-US"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23</a:t>
            </a:fld>
            <a:endParaRPr lang="en-US" dirty="0"/>
          </a:p>
        </p:txBody>
      </p:sp>
      <p:pic>
        <p:nvPicPr>
          <p:cNvPr id="20482" name="Picture 2" descr="C:\Users\nancyk1\AppData\Local\Microsoft\Windows\Temporary Internet Files\Content.IE5\OJ5EZJRJ\MC9001512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505200"/>
            <a:ext cx="2971800" cy="2090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Executive Session to Discuss Agency Enforcement Actions, Litigation, or Potential Litigation:  Three Requirements</a:t>
            </a:r>
          </a:p>
        </p:txBody>
      </p:sp>
      <p:sp>
        <p:nvSpPr>
          <p:cNvPr id="30723" name="Rectangle 3"/>
          <p:cNvSpPr>
            <a:spLocks noGrp="1" noChangeArrowheads="1"/>
          </p:cNvSpPr>
          <p:nvPr>
            <p:ph idx="1"/>
          </p:nvPr>
        </p:nvSpPr>
        <p:spPr>
          <a:xfrm>
            <a:off x="609600" y="1905000"/>
            <a:ext cx="7467600" cy="4495800"/>
          </a:xfrm>
        </p:spPr>
        <p:txBody>
          <a:bodyPr>
            <a:normAutofit/>
          </a:bodyPr>
          <a:lstStyle/>
          <a:p>
            <a:pPr eaLnBrk="1" hangingPunct="1">
              <a:lnSpc>
                <a:spcPct val="90000"/>
              </a:lnSpc>
            </a:pPr>
            <a:r>
              <a:rPr lang="en-US" sz="2400" dirty="0" smtClean="0">
                <a:latin typeface="Arial" panose="020B0604020202020204" pitchFamily="34" charset="0"/>
                <a:cs typeface="Arial" panose="020B0604020202020204" pitchFamily="34" charset="0"/>
              </a:rPr>
              <a:t>Legal counsel representing the agency is present</a:t>
            </a:r>
          </a:p>
          <a:p>
            <a:pPr eaLnBrk="1" hangingPunct="1">
              <a:lnSpc>
                <a:spcPct val="90000"/>
              </a:lnSpc>
            </a:pPr>
            <a:r>
              <a:rPr lang="en-US" sz="2400" dirty="0" smtClean="0">
                <a:latin typeface="Arial" panose="020B0604020202020204" pitchFamily="34" charset="0"/>
                <a:cs typeface="Arial" panose="020B0604020202020204" pitchFamily="34" charset="0"/>
              </a:rPr>
              <a:t>Purpose is to discuss agency enforcement action, litigation or potential litigation to which the agency, governing body, or a member acting in official capacity is, or is likely to become, a party</a:t>
            </a:r>
          </a:p>
          <a:p>
            <a:pPr eaLnBrk="1" hangingPunct="1">
              <a:lnSpc>
                <a:spcPct val="90000"/>
              </a:lnSpc>
            </a:pPr>
            <a:r>
              <a:rPr lang="en-US" sz="2400" dirty="0" smtClean="0">
                <a:latin typeface="Arial" panose="020B0604020202020204" pitchFamily="34" charset="0"/>
                <a:cs typeface="Arial" panose="020B0604020202020204" pitchFamily="34" charset="0"/>
              </a:rPr>
              <a:t>Public knowledge regarding discussion likely to result in an adverse legal or financial consequence to the agency</a:t>
            </a:r>
          </a:p>
          <a:p>
            <a:pPr marL="114300" indent="0" eaLnBrk="1" hangingPunct="1">
              <a:lnSpc>
                <a:spcPct val="90000"/>
              </a:lnSpc>
              <a:buNone/>
            </a:pPr>
            <a:endParaRPr lang="en-US" sz="2400" dirty="0" smtClean="0">
              <a:latin typeface="Arial" panose="020B0604020202020204" pitchFamily="34" charset="0"/>
              <a:cs typeface="Arial" panose="020B0604020202020204" pitchFamily="34" charset="0"/>
            </a:endParaRPr>
          </a:p>
          <a:p>
            <a:pPr marL="114300" lvl="1" indent="0">
              <a:lnSpc>
                <a:spcPct val="90000"/>
              </a:lnSpc>
              <a:buClr>
                <a:schemeClr val="accent1"/>
              </a:buClr>
              <a:buNone/>
            </a:pPr>
            <a:r>
              <a:rPr lang="en-US" sz="1800" i="1" dirty="0">
                <a:latin typeface="Arial" panose="020B0604020202020204" pitchFamily="34" charset="0"/>
                <a:cs typeface="Arial" panose="020B0604020202020204" pitchFamily="34" charset="0"/>
              </a:rPr>
              <a:t>~ RCW 42.30.110</a:t>
            </a:r>
          </a:p>
          <a:p>
            <a:pPr eaLnBrk="1" hangingPunct="1">
              <a:lnSpc>
                <a:spcPct val="90000"/>
              </a:lnSpc>
            </a:pPr>
            <a:endParaRPr lang="en-US" sz="24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24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465043"/>
            <a:ext cx="2286000" cy="214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304800" y="228600"/>
            <a:ext cx="8382000" cy="1676400"/>
          </a:xfrm>
        </p:spPr>
        <p:txBody>
          <a:bodyPr/>
          <a:lstStyle/>
          <a:p>
            <a:pPr eaLnBrk="1" hangingPunct="1"/>
            <a:r>
              <a:rPr lang="en-US" sz="3200" b="1" dirty="0" smtClean="0">
                <a:latin typeface="Arial" panose="020B0604020202020204" pitchFamily="34" charset="0"/>
                <a:cs typeface="Arial" panose="020B0604020202020204" pitchFamily="34" charset="0"/>
              </a:rPr>
              <a:t>Penalties for Violating the OPMA</a:t>
            </a:r>
          </a:p>
        </p:txBody>
      </p:sp>
      <p:sp>
        <p:nvSpPr>
          <p:cNvPr id="33795" name="Rectangle 3"/>
          <p:cNvSpPr>
            <a:spLocks noGrp="1" noChangeArrowheads="1"/>
          </p:cNvSpPr>
          <p:nvPr>
            <p:ph type="body" sz="half" idx="1"/>
          </p:nvPr>
        </p:nvSpPr>
        <p:spPr>
          <a:xfrm>
            <a:off x="609600" y="1676400"/>
            <a:ext cx="4003675" cy="4410075"/>
          </a:xfrm>
        </p:spPr>
        <p:txBody>
          <a:bodyPr/>
          <a:lstStyle/>
          <a:p>
            <a:pPr eaLnBrk="1" hangingPunct="1">
              <a:lnSpc>
                <a:spcPct val="90000"/>
              </a:lnSpc>
            </a:pPr>
            <a:r>
              <a:rPr lang="en-US" sz="2000" dirty="0" smtClean="0">
                <a:latin typeface="Arial" panose="020B0604020202020204" pitchFamily="34" charset="0"/>
                <a:cs typeface="Arial" panose="020B0604020202020204" pitchFamily="34" charset="0"/>
              </a:rPr>
              <a:t>A court can impose a $100 civil penalty against each member (personal liability)</a:t>
            </a:r>
          </a:p>
          <a:p>
            <a:pPr eaLnBrk="1" hangingPunct="1">
              <a:lnSpc>
                <a:spcPct val="90000"/>
              </a:lnSpc>
            </a:pPr>
            <a:r>
              <a:rPr lang="en-US" sz="2000" dirty="0" smtClean="0">
                <a:latin typeface="Arial" panose="020B0604020202020204" pitchFamily="34" charset="0"/>
                <a:cs typeface="Arial" panose="020B0604020202020204" pitchFamily="34" charset="0"/>
              </a:rPr>
              <a:t>Court will award costs and attorney fees to a successful party seeking the remedy</a:t>
            </a:r>
          </a:p>
          <a:p>
            <a:pPr eaLnBrk="1" hangingPunct="1">
              <a:lnSpc>
                <a:spcPct val="90000"/>
              </a:lnSpc>
            </a:pPr>
            <a:r>
              <a:rPr lang="en-US" sz="2000" dirty="0" smtClean="0">
                <a:latin typeface="Arial" panose="020B0604020202020204" pitchFamily="34" charset="0"/>
                <a:cs typeface="Arial" panose="020B0604020202020204" pitchFamily="34" charset="0"/>
              </a:rPr>
              <a:t>Action taken at meeting can be declared null and void</a:t>
            </a:r>
          </a:p>
          <a:p>
            <a:pPr eaLnBrk="1" hangingPunct="1">
              <a:lnSpc>
                <a:spcPct val="90000"/>
              </a:lnSpc>
            </a:pPr>
            <a:endParaRPr lang="en-US" sz="2000" dirty="0">
              <a:latin typeface="Arial" panose="020B0604020202020204" pitchFamily="34" charset="0"/>
              <a:cs typeface="Arial" panose="020B0604020202020204" pitchFamily="34" charset="0"/>
            </a:endParaRPr>
          </a:p>
          <a:p>
            <a:pPr marL="114300" lvl="1" indent="0">
              <a:lnSpc>
                <a:spcPct val="90000"/>
              </a:lnSpc>
              <a:buClr>
                <a:schemeClr val="accent1"/>
              </a:buClr>
              <a:buNone/>
            </a:pPr>
            <a:r>
              <a:rPr lang="en-US" sz="1800" i="1" dirty="0">
                <a:latin typeface="Arial" panose="020B0604020202020204" pitchFamily="34" charset="0"/>
                <a:cs typeface="Arial" panose="020B0604020202020204" pitchFamily="34" charset="0"/>
              </a:rPr>
              <a:t>~ RCW </a:t>
            </a:r>
            <a:r>
              <a:rPr lang="en-US" sz="1800" i="1" dirty="0" smtClean="0">
                <a:latin typeface="Arial" panose="020B0604020202020204" pitchFamily="34" charset="0"/>
                <a:cs typeface="Arial" panose="020B0604020202020204" pitchFamily="34" charset="0"/>
              </a:rPr>
              <a:t>42.30.120; RCW 42.30.130; RCW 42.30.060</a:t>
            </a:r>
            <a:endParaRPr lang="en-US" sz="1800" i="1" dirty="0">
              <a:latin typeface="Arial" panose="020B0604020202020204" pitchFamily="34" charset="0"/>
              <a:cs typeface="Arial" panose="020B0604020202020204" pitchFamily="34" charset="0"/>
            </a:endParaRPr>
          </a:p>
          <a:p>
            <a:pPr marL="114300" indent="0" eaLnBrk="1" hangingPunct="1">
              <a:lnSpc>
                <a:spcPct val="90000"/>
              </a:lnSpc>
              <a:buNone/>
            </a:pPr>
            <a:endParaRPr lang="en-US"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C13F4498-24CB-411B-AF15-22CD8EE0A5F6}" type="slidenum">
              <a:rPr lang="en-US" smtClean="0"/>
              <a:pPr>
                <a:defRPr/>
              </a:pPr>
              <a:t>25</a:t>
            </a:fld>
            <a:endParaRPr lang="en-US" dirty="0"/>
          </a:p>
        </p:txBody>
      </p:sp>
      <p:pic>
        <p:nvPicPr>
          <p:cNvPr id="22530" name="Picture 2" descr="C:\Users\nancyk1\AppData\Local\Microsoft\Windows\Temporary Internet Files\Content.IE5\ECTOY37A\MC9000596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124200"/>
            <a:ext cx="2115645" cy="2113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Minutes – RCW 42.32.030</a:t>
            </a:r>
          </a:p>
        </p:txBody>
      </p:sp>
      <p:sp>
        <p:nvSpPr>
          <p:cNvPr id="26627" name="Rectangle 3"/>
          <p:cNvSpPr>
            <a:spLocks noGrp="1" noChangeArrowheads="1"/>
          </p:cNvSpPr>
          <p:nvPr>
            <p:ph idx="1"/>
          </p:nvPr>
        </p:nvSpPr>
        <p:spPr/>
        <p:txBody>
          <a:bodyPr>
            <a:normAutofit/>
          </a:bodyPr>
          <a:lstStyle/>
          <a:p>
            <a:pPr eaLnBrk="1" hangingPunct="1"/>
            <a:r>
              <a:rPr lang="en-US" sz="2400" dirty="0" smtClean="0">
                <a:latin typeface="Arial" panose="020B0604020202020204" pitchFamily="34" charset="0"/>
                <a:cs typeface="Arial" panose="020B0604020202020204" pitchFamily="34" charset="0"/>
              </a:rPr>
              <a:t>Minutes of public meetings must be promptly recorded and open to public inspection</a:t>
            </a:r>
          </a:p>
          <a:p>
            <a:pPr eaLnBrk="1" hangingPunct="1"/>
            <a:r>
              <a:rPr lang="en-US" sz="2400" dirty="0" smtClean="0">
                <a:latin typeface="Arial" panose="020B0604020202020204" pitchFamily="34" charset="0"/>
                <a:cs typeface="Arial" panose="020B0604020202020204" pitchFamily="34" charset="0"/>
              </a:rPr>
              <a:t>Minutes of an executive session are not required</a:t>
            </a:r>
          </a:p>
          <a:p>
            <a:pPr eaLnBrk="1" hangingPunct="1"/>
            <a:r>
              <a:rPr lang="en-US" sz="2400" dirty="0" smtClean="0">
                <a:latin typeface="Arial" panose="020B0604020202020204" pitchFamily="34" charset="0"/>
                <a:cs typeface="Arial" panose="020B0604020202020204" pitchFamily="34" charset="0"/>
              </a:rPr>
              <a:t>No format specified in law  </a:t>
            </a:r>
          </a:p>
          <a:p>
            <a:pPr marL="114300" indent="0" eaLnBrk="1" hangingPunct="1">
              <a:buNone/>
            </a:pPr>
            <a:endParaRPr lang="en-US" sz="2400" dirty="0" smtClean="0">
              <a:latin typeface="Arial" panose="020B0604020202020204" pitchFamily="34" charset="0"/>
              <a:cs typeface="Arial" panose="020B0604020202020204" pitchFamily="34" charset="0"/>
            </a:endParaRPr>
          </a:p>
          <a:p>
            <a:pPr marL="114300" indent="0" eaLnBrk="1" hangingPunct="1">
              <a:buNone/>
            </a:pPr>
            <a:r>
              <a:rPr lang="en-US" sz="1800" i="1" dirty="0" smtClean="0">
                <a:latin typeface="Arial" panose="020B0604020202020204" pitchFamily="34" charset="0"/>
                <a:cs typeface="Arial" panose="020B0604020202020204" pitchFamily="34" charset="0"/>
              </a:rPr>
              <a:t>~ RCW 42.32.030</a:t>
            </a: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26</a:t>
            </a:fld>
            <a:endParaRPr lang="en-US" dirty="0"/>
          </a:p>
        </p:txBody>
      </p:sp>
      <p:pic>
        <p:nvPicPr>
          <p:cNvPr id="18434" name="Picture 2" descr="C:\Users\nancyk1\AppData\Local\Microsoft\Windows\Temporary Internet Files\Content.IE5\I7QD59XB\MC9004326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884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27</a:t>
            </a:fld>
            <a:endParaRPr lang="en-US" dirty="0"/>
          </a:p>
        </p:txBody>
      </p:sp>
      <p:sp>
        <p:nvSpPr>
          <p:cNvPr id="3" name="Rectangle 2"/>
          <p:cNvSpPr/>
          <p:nvPr/>
        </p:nvSpPr>
        <p:spPr>
          <a:xfrm>
            <a:off x="457200" y="457200"/>
            <a:ext cx="7543800" cy="3077766"/>
          </a:xfrm>
          <a:prstGeom prst="rect">
            <a:avLst/>
          </a:prstGeom>
        </p:spPr>
        <p:txBody>
          <a:bodyPr wrap="square">
            <a:spAutoFit/>
          </a:bodyPr>
          <a:lstStyle/>
          <a:p>
            <a:r>
              <a:rPr lang="en-US" sz="3200" b="1" dirty="0" smtClean="0">
                <a:solidFill>
                  <a:schemeClr val="tx2"/>
                </a:solidFill>
              </a:rPr>
              <a:t>Risk Management Tips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Establish </a:t>
            </a:r>
            <a:r>
              <a:rPr lang="en-US" dirty="0"/>
              <a:t>a culture of compliance with </a:t>
            </a:r>
            <a:r>
              <a:rPr lang="en-US" dirty="0" smtClean="0"/>
              <a:t>the OPMA.</a:t>
            </a:r>
          </a:p>
          <a:p>
            <a:pPr marL="285750" indent="-285750">
              <a:buFont typeface="Arial" panose="020B0604020202020204" pitchFamily="34" charset="0"/>
              <a:buChar char="•"/>
            </a:pPr>
            <a:r>
              <a:rPr lang="en-US" dirty="0" smtClean="0"/>
              <a:t>Receive training on the OPMA. </a:t>
            </a:r>
            <a:r>
              <a:rPr lang="en-US" i="1" dirty="0" smtClean="0"/>
              <a:t>(See next slide).</a:t>
            </a:r>
            <a:endParaRPr lang="en-US" i="1" dirty="0"/>
          </a:p>
          <a:p>
            <a:pPr marL="285750" indent="-285750">
              <a:buFont typeface="Arial" panose="020B0604020202020204" pitchFamily="34" charset="0"/>
              <a:buChar char="•"/>
            </a:pPr>
            <a:r>
              <a:rPr lang="en-US" dirty="0" smtClean="0"/>
              <a:t>Review </a:t>
            </a:r>
            <a:r>
              <a:rPr lang="en-US" dirty="0"/>
              <a:t>available resources; institute best practices</a:t>
            </a:r>
            <a:r>
              <a:rPr lang="en-US" dirty="0" smtClean="0"/>
              <a:t>.</a:t>
            </a:r>
          </a:p>
          <a:p>
            <a:pPr marL="285750" indent="-285750">
              <a:buFont typeface="Arial" panose="020B0604020202020204" pitchFamily="34" charset="0"/>
              <a:buChar char="•"/>
            </a:pPr>
            <a:r>
              <a:rPr lang="en-US" dirty="0" smtClean="0"/>
              <a:t>Keep </a:t>
            </a:r>
            <a:r>
              <a:rPr lang="en-US" dirty="0"/>
              <a:t>updated on current developments in </a:t>
            </a:r>
            <a:r>
              <a:rPr lang="en-US" dirty="0" smtClean="0"/>
              <a:t>OPMA; </a:t>
            </a:r>
            <a:r>
              <a:rPr lang="en-US" dirty="0"/>
              <a:t>correctly apply law</a:t>
            </a:r>
            <a:r>
              <a:rPr lang="en-US" dirty="0" smtClean="0"/>
              <a:t>.</a:t>
            </a:r>
          </a:p>
          <a:p>
            <a:pPr marL="742950" lvl="1" indent="-285750">
              <a:buFont typeface="Arial" panose="020B0604020202020204" pitchFamily="34" charset="0"/>
              <a:buChar char="•"/>
            </a:pPr>
            <a:r>
              <a:rPr lang="en-US" i="1" dirty="0" smtClean="0"/>
              <a:t>Remember:  the OPMA can change through amendments, or develop through case law.</a:t>
            </a:r>
            <a:endParaRPr lang="en-US" i="1" dirty="0"/>
          </a:p>
          <a:p>
            <a:pPr marL="285750" indent="-285750">
              <a:buFont typeface="Arial" panose="020B0604020202020204" pitchFamily="34" charset="0"/>
              <a:buChar char="•"/>
            </a:pPr>
            <a:r>
              <a:rPr lang="en-US" dirty="0"/>
              <a:t>Consult with agency’s legal counsel</a:t>
            </a:r>
            <a:r>
              <a:rPr lang="en-US" dirty="0" smtClean="0"/>
              <a:t>.</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454" y="3886200"/>
            <a:ext cx="3791352" cy="279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820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OPMA Training</a:t>
            </a:r>
            <a:br>
              <a:rPr lang="en-US"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7620000" cy="5334000"/>
          </a:xfrm>
        </p:spPr>
        <p:txBody>
          <a:bodyPr>
            <a:normAutofit/>
          </a:bodyPr>
          <a:lstStyle/>
          <a:p>
            <a:r>
              <a:rPr lang="en-US" sz="1800" dirty="0" smtClean="0">
                <a:latin typeface="Arial" panose="020B0604020202020204" pitchFamily="34" charset="0"/>
                <a:cs typeface="Arial" panose="020B0604020202020204" pitchFamily="34" charset="0"/>
              </a:rPr>
              <a:t>The “Open </a:t>
            </a:r>
            <a:r>
              <a:rPr lang="en-US" sz="1800" dirty="0">
                <a:latin typeface="Arial" panose="020B0604020202020204" pitchFamily="34" charset="0"/>
                <a:cs typeface="Arial" panose="020B0604020202020204" pitchFamily="34" charset="0"/>
              </a:rPr>
              <a:t>Government Trainings Act</a:t>
            </a:r>
            <a:r>
              <a:rPr lang="en-US" sz="1800" dirty="0" smtClean="0">
                <a:latin typeface="Arial" panose="020B0604020202020204" pitchFamily="34" charset="0"/>
                <a:cs typeface="Arial" panose="020B0604020202020204" pitchFamily="34" charset="0"/>
              </a:rPr>
              <a:t>” requires OPMA training for  every member of a governing body within 90 days of taking their oath or assuming their duties.  RCW 42.30.205.</a:t>
            </a:r>
          </a:p>
          <a:p>
            <a:r>
              <a:rPr lang="en-US" sz="1800" dirty="0" smtClean="0">
                <a:latin typeface="Arial" panose="020B0604020202020204" pitchFamily="34" charset="0"/>
                <a:cs typeface="Arial" panose="020B0604020202020204" pitchFamily="34" charset="0"/>
              </a:rPr>
              <a:t>Refresher </a:t>
            </a:r>
            <a:r>
              <a:rPr lang="en-US" sz="1800" dirty="0">
                <a:latin typeface="Arial" panose="020B0604020202020204" pitchFamily="34" charset="0"/>
                <a:cs typeface="Arial" panose="020B0604020202020204" pitchFamily="34" charset="0"/>
              </a:rPr>
              <a:t>training occurs no later than every 4 years.</a:t>
            </a:r>
          </a:p>
          <a:p>
            <a:r>
              <a:rPr lang="en-US" sz="1800" dirty="0">
                <a:latin typeface="Arial" panose="020B0604020202020204" pitchFamily="34" charset="0"/>
                <a:cs typeface="Arial" panose="020B0604020202020204" pitchFamily="34" charset="0"/>
              </a:rPr>
              <a:t>Training can be taken online, in person, or by other means.</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11430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Training resources, videos, and more information about the Act </a:t>
            </a:r>
            <a:r>
              <a:rPr lang="en-US" sz="1800" dirty="0" smtClean="0">
                <a:latin typeface="Arial" panose="020B0604020202020204" pitchFamily="34" charset="0"/>
                <a:cs typeface="Arial" panose="020B0604020202020204" pitchFamily="34" charset="0"/>
              </a:rPr>
              <a:t>        (a “Q &amp; A”) are </a:t>
            </a:r>
            <a:r>
              <a:rPr lang="en-US" sz="1800" dirty="0">
                <a:latin typeface="Arial" panose="020B0604020202020204" pitchFamily="34" charset="0"/>
                <a:cs typeface="Arial" panose="020B0604020202020204" pitchFamily="34" charset="0"/>
              </a:rPr>
              <a:t>available on the Attorney General’s Office Open Government Training Web Page: </a:t>
            </a:r>
            <a:r>
              <a:rPr lang="en-US" sz="1800" dirty="0" smtClean="0">
                <a:latin typeface="Arial" panose="020B0604020202020204" pitchFamily="34" charset="0"/>
                <a:cs typeface="Arial" panose="020B0604020202020204" pitchFamily="34" charset="0"/>
                <a:hlinkClick r:id="rId2"/>
              </a:rPr>
              <a:t>http</a:t>
            </a:r>
            <a:r>
              <a:rPr lang="en-US" sz="1800" dirty="0">
                <a:latin typeface="Arial" panose="020B0604020202020204" pitchFamily="34" charset="0"/>
                <a:cs typeface="Arial" panose="020B0604020202020204" pitchFamily="34" charset="0"/>
                <a:hlinkClick r:id="rId2"/>
              </a:rPr>
              <a:t>://www.atg.wa.gov/open-government-training</a:t>
            </a:r>
            <a:endParaRPr lang="en-US" sz="1800" dirty="0"/>
          </a:p>
        </p:txBody>
      </p:sp>
      <p:sp>
        <p:nvSpPr>
          <p:cNvPr id="4" name="Slide Number Placeholder 3"/>
          <p:cNvSpPr>
            <a:spLocks noGrp="1"/>
          </p:cNvSpPr>
          <p:nvPr>
            <p:ph type="sldNum" sz="quarter" idx="12"/>
          </p:nvPr>
        </p:nvSpPr>
        <p:spPr/>
        <p:txBody>
          <a:bodyPr/>
          <a:lstStyle/>
          <a:p>
            <a:pPr>
              <a:defRPr/>
            </a:pPr>
            <a:fld id="{9B6DA2BE-93A6-4C0E-BC3B-5C91D8DE6623}" type="slidenum">
              <a:rPr lang="en-US" smtClean="0"/>
              <a:pPr>
                <a:defRPr/>
              </a:pPr>
              <a:t>28</a:t>
            </a:fld>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13363"/>
            <a:ext cx="1066908" cy="133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609" y="2882764"/>
            <a:ext cx="2098144" cy="146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379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29</a:t>
            </a:fld>
            <a:endParaRPr lang="en-US" dirty="0"/>
          </a:p>
        </p:txBody>
      </p:sp>
      <p:sp>
        <p:nvSpPr>
          <p:cNvPr id="3" name="Rectangle 2"/>
          <p:cNvSpPr/>
          <p:nvPr/>
        </p:nvSpPr>
        <p:spPr>
          <a:xfrm>
            <a:off x="609600" y="685800"/>
            <a:ext cx="7010400" cy="4739759"/>
          </a:xfrm>
          <a:prstGeom prst="rect">
            <a:avLst/>
          </a:prstGeom>
        </p:spPr>
        <p:txBody>
          <a:bodyPr wrap="square">
            <a:spAutoFit/>
          </a:bodyPr>
          <a:lstStyle/>
          <a:p>
            <a:r>
              <a:rPr lang="en-US" sz="3200" b="1" dirty="0" smtClean="0">
                <a:solidFill>
                  <a:schemeClr val="tx2"/>
                </a:solidFill>
              </a:rPr>
              <a:t>OPMA Assistance</a:t>
            </a:r>
          </a:p>
          <a:p>
            <a:endParaRPr lang="en-US" dirty="0"/>
          </a:p>
          <a:p>
            <a:pPr marL="285750" indent="-285750">
              <a:buFont typeface="Arial" panose="020B0604020202020204" pitchFamily="34" charset="0"/>
              <a:buChar char="•"/>
            </a:pPr>
            <a:r>
              <a:rPr lang="en-US" dirty="0" smtClean="0"/>
              <a:t>The Washington State Attorney General’s Office may provide information, technical assistance, and training on the OPMA. Contact Assistant Attorney General for Open Government.</a:t>
            </a:r>
          </a:p>
          <a:p>
            <a:endParaRPr lang="en-US" dirty="0" smtClean="0"/>
          </a:p>
          <a:p>
            <a:pPr marL="285750" indent="-285750">
              <a:buFont typeface="Arial" panose="020B0604020202020204" pitchFamily="34" charset="0"/>
              <a:buChar char="•"/>
            </a:pPr>
            <a:r>
              <a:rPr lang="en-US" dirty="0" smtClean="0"/>
              <a:t>The Attorney General’s Office may issue formal opinions about the OPMA for qualified requesters.</a:t>
            </a:r>
          </a:p>
          <a:p>
            <a:endParaRPr lang="en-US" dirty="0" smtClean="0"/>
          </a:p>
          <a:p>
            <a:pPr marL="285750" indent="-285750">
              <a:buFont typeface="Arial" panose="020B0604020202020204" pitchFamily="34" charset="0"/>
              <a:buChar char="•"/>
            </a:pPr>
            <a:r>
              <a:rPr lang="en-US" dirty="0" smtClean="0"/>
              <a:t>The Attorney General’s Office has helpful materials about the OPMA and on other open government topics and resources, on its website at </a:t>
            </a:r>
            <a:r>
              <a:rPr lang="en-US" dirty="0">
                <a:hlinkClick r:id="rId2"/>
              </a:rPr>
              <a:t>http://www.atg.wa.gov/open-government</a:t>
            </a:r>
            <a:r>
              <a:rPr lang="en-US" dirty="0" smtClean="0">
                <a:solidFill>
                  <a:srgbClr val="003399"/>
                </a:solidFill>
              </a:rPr>
              <a:t>.  </a:t>
            </a:r>
          </a:p>
          <a:p>
            <a:pPr marL="742950" lvl="1" indent="-285750">
              <a:buFont typeface="Arial" panose="020B0604020202020204" pitchFamily="34" charset="0"/>
              <a:buChar char="•"/>
            </a:pPr>
            <a:r>
              <a:rPr lang="en-US" dirty="0" smtClean="0"/>
              <a:t>One example is the </a:t>
            </a:r>
            <a:r>
              <a:rPr lang="en-US" i="1" dirty="0" smtClean="0"/>
              <a:t>Open Government Resource Manual (see next slide).</a:t>
            </a:r>
            <a:endParaRPr lang="en-US" i="1" dirty="0" smtClean="0">
              <a:solidFill>
                <a:srgbClr val="003399"/>
              </a:solidFill>
            </a:endParaRPr>
          </a:p>
          <a:p>
            <a:pPr marL="285750" indent="-285750">
              <a:buFont typeface="Arial" panose="020B0604020202020204" pitchFamily="34" charset="0"/>
              <a:buChar char="•"/>
            </a:pPr>
            <a:endParaRPr lang="en-US" dirty="0" smtClean="0"/>
          </a:p>
          <a:p>
            <a:endParaRPr lang="en-US"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998687"/>
            <a:ext cx="155257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8201" y="5562600"/>
            <a:ext cx="4343400" cy="369332"/>
          </a:xfrm>
          <a:prstGeom prst="rect">
            <a:avLst/>
          </a:prstGeom>
        </p:spPr>
        <p:txBody>
          <a:bodyPr wrap="square">
            <a:spAutoFit/>
          </a:bodyPr>
          <a:lstStyle/>
          <a:p>
            <a:pPr lvl="0"/>
            <a:r>
              <a:rPr lang="en-US" i="1" dirty="0">
                <a:solidFill>
                  <a:srgbClr val="2F2B20"/>
                </a:solidFill>
                <a:latin typeface="Arial" panose="020B0604020202020204" pitchFamily="34" charset="0"/>
                <a:cs typeface="Arial" panose="020B0604020202020204" pitchFamily="34" charset="0"/>
              </a:rPr>
              <a:t>~ RCW </a:t>
            </a:r>
            <a:r>
              <a:rPr lang="en-US" i="1" dirty="0" smtClean="0">
                <a:solidFill>
                  <a:srgbClr val="2F2B20"/>
                </a:solidFill>
                <a:latin typeface="Arial" panose="020B0604020202020204" pitchFamily="34" charset="0"/>
                <a:cs typeface="Arial" panose="020B0604020202020204" pitchFamily="34" charset="0"/>
              </a:rPr>
              <a:t>42.30.210</a:t>
            </a:r>
            <a:endParaRPr lang="en-US" dirty="0">
              <a:solidFill>
                <a:srgbClr val="2F2B20"/>
              </a:solidFill>
            </a:endParaRPr>
          </a:p>
        </p:txBody>
      </p:sp>
    </p:spTree>
    <p:extLst>
      <p:ext uri="{BB962C8B-B14F-4D97-AF65-F5344CB8AC3E}">
        <p14:creationId xmlns:p14="http://schemas.microsoft.com/office/powerpoint/2010/main" val="1498066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Purpose </a:t>
            </a:r>
          </a:p>
        </p:txBody>
      </p:sp>
      <p:sp>
        <p:nvSpPr>
          <p:cNvPr id="7171" name="Rectangle 3"/>
          <p:cNvSpPr>
            <a:spLocks noGrp="1" noChangeArrowheads="1"/>
          </p:cNvSpPr>
          <p:nvPr>
            <p:ph idx="1"/>
          </p:nvPr>
        </p:nvSpPr>
        <p:spPr/>
        <p:txBody>
          <a:bodyPr/>
          <a:lstStyle/>
          <a:p>
            <a:pPr eaLnBrk="1" hangingPunct="1">
              <a:lnSpc>
                <a:spcPct val="90000"/>
              </a:lnSpc>
            </a:pPr>
            <a:r>
              <a:rPr lang="en-US" dirty="0" smtClean="0">
                <a:latin typeface="Arial" panose="020B0604020202020204" pitchFamily="34" charset="0"/>
                <a:cs typeface="Arial" panose="020B0604020202020204" pitchFamily="34" charset="0"/>
              </a:rPr>
              <a:t>“The people do not yield their sovereignty to the agencies which serve them.”</a:t>
            </a:r>
          </a:p>
          <a:p>
            <a:pPr eaLnBrk="1" hangingPunct="1">
              <a:lnSpc>
                <a:spcPct val="90000"/>
              </a:lnSpc>
            </a:pPr>
            <a:r>
              <a:rPr lang="en-US" dirty="0" smtClean="0">
                <a:latin typeface="Arial" panose="020B0604020202020204" pitchFamily="34" charset="0"/>
                <a:cs typeface="Arial" panose="020B0604020202020204" pitchFamily="34" charset="0"/>
              </a:rPr>
              <a:t>“The people, in delegating authority, do not give public servants the right to decide what is good for the people to know and what is not good for them to know.”</a:t>
            </a:r>
          </a:p>
          <a:p>
            <a:pPr eaLnBrk="1" hangingPunct="1">
              <a:lnSpc>
                <a:spcPct val="90000"/>
              </a:lnSpc>
            </a:pPr>
            <a:r>
              <a:rPr lang="en-US" dirty="0" smtClean="0">
                <a:latin typeface="Arial" panose="020B0604020202020204" pitchFamily="34" charset="0"/>
                <a:cs typeface="Arial" panose="020B0604020202020204" pitchFamily="34" charset="0"/>
              </a:rPr>
              <a:t>“The people insist on remaining informed so they may retain control over the instruments they have created.”</a:t>
            </a:r>
          </a:p>
          <a:p>
            <a:pPr eaLnBrk="1" hangingPunct="1">
              <a:lnSpc>
                <a:spcPct val="90000"/>
              </a:lnSpc>
            </a:pPr>
            <a:endParaRPr lang="en-US" dirty="0" smtClean="0">
              <a:latin typeface="Arial" panose="020B0604020202020204" pitchFamily="34" charset="0"/>
              <a:cs typeface="Arial" panose="020B0604020202020204" pitchFamily="34" charset="0"/>
            </a:endParaRPr>
          </a:p>
          <a:p>
            <a:pPr eaLnBrk="1" hangingPunct="1">
              <a:lnSpc>
                <a:spcPct val="90000"/>
              </a:lnSpc>
            </a:pPr>
            <a:endParaRPr lang="en-US" dirty="0">
              <a:latin typeface="Arial" panose="020B0604020202020204" pitchFamily="34" charset="0"/>
              <a:cs typeface="Arial" panose="020B0604020202020204" pitchFamily="34" charset="0"/>
            </a:endParaRPr>
          </a:p>
          <a:p>
            <a:pPr marL="114300" indent="0" eaLnBrk="1" hangingPunct="1">
              <a:lnSpc>
                <a:spcPct val="90000"/>
              </a:lnSpc>
              <a:buNone/>
            </a:pPr>
            <a:r>
              <a:rPr lang="en-US" sz="1800" i="1" dirty="0" smtClean="0">
                <a:latin typeface="Arial" panose="020B0604020202020204" pitchFamily="34" charset="0"/>
                <a:cs typeface="Arial" panose="020B0604020202020204" pitchFamily="34" charset="0"/>
              </a:rPr>
              <a:t>~ RCW 42.30.010</a:t>
            </a: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3</a:t>
            </a:fld>
            <a:endParaRPr lang="en-US" dirty="0"/>
          </a:p>
        </p:txBody>
      </p:sp>
      <p:pic>
        <p:nvPicPr>
          <p:cNvPr id="4098" name="Picture 2" descr="C:\Users\nancyk1\AppData\Local\Microsoft\Windows\Temporary Internet Files\Content.IE5\I7QD59XB\MC90014984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465522"/>
            <a:ext cx="2497248" cy="1915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AGO Open Government Resource Manual  </a:t>
            </a:r>
            <a:r>
              <a:rPr lang="en-US" sz="2400" dirty="0" smtClean="0">
                <a:latin typeface="Arial" panose="020B0604020202020204" pitchFamily="34" charset="0"/>
                <a:cs typeface="Arial" panose="020B0604020202020204" pitchFamily="34" charset="0"/>
              </a:rPr>
              <a:t>– Available on AGO Website*</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E9C3A130-C55C-437C-8CC6-DB69EB81CFC8}" type="slidenum">
              <a:rPr lang="en-US" smtClean="0"/>
              <a:pPr>
                <a:defRPr/>
              </a:pPr>
              <a:t>30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351215"/>
            <a:ext cx="4145452" cy="526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6248400"/>
            <a:ext cx="7239000" cy="338554"/>
          </a:xfrm>
          <a:prstGeom prst="rect">
            <a:avLst/>
          </a:prstGeom>
        </p:spPr>
        <p:txBody>
          <a:bodyPr wrap="square">
            <a:spAutoFit/>
          </a:bodyPr>
          <a:lstStyle/>
          <a:p>
            <a:r>
              <a:rPr lang="en-US" sz="1600" b="1" dirty="0" smtClean="0">
                <a:solidFill>
                  <a:srgbClr val="FF0000"/>
                </a:solidFill>
              </a:rPr>
              <a:t>* http</a:t>
            </a:r>
            <a:r>
              <a:rPr lang="en-US" sz="1600" b="1" dirty="0">
                <a:solidFill>
                  <a:srgbClr val="FF0000"/>
                </a:solidFill>
              </a:rPr>
              <a:t>://www.atg.wa.gov/open-government-resource-manual</a:t>
            </a:r>
          </a:p>
        </p:txBody>
      </p:sp>
      <p:sp>
        <p:nvSpPr>
          <p:cNvPr id="7" name="Explosion 1 6"/>
          <p:cNvSpPr/>
          <p:nvPr/>
        </p:nvSpPr>
        <p:spPr>
          <a:xfrm rot="20229916">
            <a:off x="571541" y="1890624"/>
            <a:ext cx="2971720" cy="3152951"/>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Updated October 2015!!</a:t>
            </a:r>
            <a:endParaRPr lang="en-US" sz="2400" b="1" dirty="0">
              <a:solidFill>
                <a:schemeClr val="tx1"/>
              </a:solidFill>
            </a:endParaRPr>
          </a:p>
        </p:txBody>
      </p:sp>
    </p:spTree>
    <p:extLst>
      <p:ext uri="{BB962C8B-B14F-4D97-AF65-F5344CB8AC3E}">
        <p14:creationId xmlns:p14="http://schemas.microsoft.com/office/powerpoint/2010/main" val="324596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ancyk1\AppData\Local\Microsoft\Windows\Temporary Internet Files\Content.IE5\IDSVMZ9J\MC900105220[1].wmf"/>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095500" y="1447800"/>
            <a:ext cx="4686300" cy="374903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31</a:t>
            </a:fld>
            <a:endParaRPr lang="en-US" dirty="0"/>
          </a:p>
        </p:txBody>
      </p:sp>
    </p:spTree>
    <p:extLst>
      <p:ext uri="{BB962C8B-B14F-4D97-AF65-F5344CB8AC3E}">
        <p14:creationId xmlns:p14="http://schemas.microsoft.com/office/powerpoint/2010/main" val="641660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Purpose (Cont.)</a:t>
            </a:r>
          </a:p>
        </p:txBody>
      </p:sp>
      <p:sp>
        <p:nvSpPr>
          <p:cNvPr id="6147" name="Rectangle 3"/>
          <p:cNvSpPr>
            <a:spLocks noGrp="1" noChangeArrowheads="1"/>
          </p:cNvSpPr>
          <p:nvPr>
            <p:ph idx="1"/>
          </p:nvPr>
        </p:nvSpPr>
        <p:spPr/>
        <p:txBody>
          <a:bodyPr/>
          <a:lstStyle/>
          <a:p>
            <a:pPr eaLnBrk="1" hangingPunct="1"/>
            <a:r>
              <a:rPr lang="en-US" sz="2000" dirty="0" smtClean="0">
                <a:latin typeface="Arial" panose="020B0604020202020204" pitchFamily="34" charset="0"/>
                <a:cs typeface="Arial" panose="020B0604020202020204" pitchFamily="34" charset="0"/>
              </a:rPr>
              <a:t>Public commissions, boards, councils, etc. listed in OPMA are agencies of this state that exist to aid in the conduct of the people’s business.</a:t>
            </a:r>
          </a:p>
          <a:p>
            <a:pPr eaLnBrk="1" hangingPunct="1"/>
            <a:r>
              <a:rPr lang="en-US" sz="2000" dirty="0" smtClean="0">
                <a:latin typeface="Arial" panose="020B0604020202020204" pitchFamily="34" charset="0"/>
                <a:cs typeface="Arial" panose="020B0604020202020204" pitchFamily="34" charset="0"/>
              </a:rPr>
              <a:t>Their actions are to be taken openly and deliberations conducted openly.</a:t>
            </a:r>
          </a:p>
          <a:p>
            <a:pPr marL="114300" indent="0" eaLnBrk="1" hangingPunct="1">
              <a:buNone/>
            </a:pPr>
            <a:r>
              <a:rPr lang="en-US" sz="1800" i="1" dirty="0" smtClean="0">
                <a:latin typeface="Arial" panose="020B0604020202020204" pitchFamily="34" charset="0"/>
                <a:cs typeface="Arial" panose="020B0604020202020204" pitchFamily="34" charset="0"/>
              </a:rPr>
              <a:t>~ RCW 42.30.010</a:t>
            </a:r>
          </a:p>
          <a:p>
            <a:pPr marL="114300" indent="0" eaLnBrk="1" hangingPunct="1">
              <a:buNone/>
            </a:pPr>
            <a:endParaRPr lang="en-US" sz="2000" i="1"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Act is to be “liberally construed.” </a:t>
            </a:r>
          </a:p>
          <a:p>
            <a:pPr marL="114300" indent="0">
              <a:buNone/>
            </a:pPr>
            <a:r>
              <a:rPr lang="en-US" sz="1800" i="1" dirty="0">
                <a:latin typeface="Arial" panose="020B0604020202020204" pitchFamily="34" charset="0"/>
                <a:cs typeface="Arial" panose="020B0604020202020204" pitchFamily="34" charset="0"/>
              </a:rPr>
              <a:t>~ RCW 42.30.910</a:t>
            </a:r>
          </a:p>
          <a:p>
            <a:pPr marL="114300" indent="0" eaLnBrk="1" hangingPunct="1">
              <a:buNone/>
            </a:pPr>
            <a:endParaRPr lang="en-US" sz="2000" i="1"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purpose of the OPMA is to allow the public to view the “</a:t>
            </a:r>
            <a:r>
              <a:rPr lang="en-US" sz="2000" dirty="0" err="1" smtClean="0">
                <a:latin typeface="Arial" panose="020B0604020202020204" pitchFamily="34" charset="0"/>
                <a:cs typeface="Arial" panose="020B0604020202020204" pitchFamily="34" charset="0"/>
              </a:rPr>
              <a:t>decisonmaking</a:t>
            </a:r>
            <a:r>
              <a:rPr lang="en-US" sz="2000" dirty="0" smtClean="0">
                <a:latin typeface="Arial" panose="020B0604020202020204" pitchFamily="34" charset="0"/>
                <a:cs typeface="Arial" panose="020B0604020202020204" pitchFamily="34" charset="0"/>
              </a:rPr>
              <a:t> process.” </a:t>
            </a:r>
          </a:p>
          <a:p>
            <a:pPr marL="114300" indent="0">
              <a:buNone/>
            </a:pPr>
            <a:r>
              <a:rPr lang="en-US" sz="1800" i="1" dirty="0" smtClean="0">
                <a:latin typeface="Arial" panose="020B0604020202020204" pitchFamily="34" charset="0"/>
                <a:cs typeface="Arial" panose="020B0604020202020204" pitchFamily="34" charset="0"/>
              </a:rPr>
              <a:t>~ Washington State Supreme Court</a:t>
            </a:r>
          </a:p>
          <a:p>
            <a:endParaRPr lang="en-US" sz="18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4</a:t>
            </a:fld>
            <a:endParaRPr lang="en-US" dirty="0"/>
          </a:p>
        </p:txBody>
      </p:sp>
      <p:pic>
        <p:nvPicPr>
          <p:cNvPr id="3074" name="Picture 2" descr="C:\Users\nancyk1\AppData\Local\Microsoft\Windows\Temporary Internet Files\Content.IE5\909O1YZG\MC9004404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355" y="30480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664" y="5486400"/>
            <a:ext cx="1046018" cy="104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81000" y="381000"/>
            <a:ext cx="73914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b="1" dirty="0">
              <a:solidFill>
                <a:schemeClr val="tx2"/>
              </a:solidFill>
            </a:endParaRPr>
          </a:p>
          <a:p>
            <a:pPr eaLnBrk="1" hangingPunct="1"/>
            <a:r>
              <a:rPr lang="en-US" altLang="en-US" sz="3200" b="1" dirty="0">
                <a:solidFill>
                  <a:schemeClr val="tx2"/>
                </a:solidFill>
              </a:rPr>
              <a:t>Open Government Laws </a:t>
            </a:r>
            <a:r>
              <a:rPr lang="en-US" altLang="en-US" sz="3200" b="1" dirty="0" smtClean="0">
                <a:solidFill>
                  <a:schemeClr val="tx2"/>
                </a:solidFill>
              </a:rPr>
              <a:t>Like the OPMA are Often Called </a:t>
            </a:r>
            <a:r>
              <a:rPr lang="en-US" altLang="en-US" sz="3200" b="1" dirty="0">
                <a:solidFill>
                  <a:schemeClr val="tx2"/>
                </a:solidFill>
              </a:rPr>
              <a:t>“Transparency Laws” or </a:t>
            </a:r>
            <a:endParaRPr lang="en-US" altLang="en-US" sz="3200" b="1" dirty="0" smtClean="0">
              <a:solidFill>
                <a:schemeClr val="tx2"/>
              </a:solidFill>
            </a:endParaRPr>
          </a:p>
          <a:p>
            <a:pPr eaLnBrk="1" hangingPunct="1"/>
            <a:r>
              <a:rPr lang="en-US" altLang="en-US" sz="3200" b="1" dirty="0" smtClean="0">
                <a:solidFill>
                  <a:schemeClr val="tx2"/>
                </a:solidFill>
              </a:rPr>
              <a:t>“</a:t>
            </a:r>
            <a:r>
              <a:rPr lang="en-US" altLang="en-US" sz="3200" b="1" dirty="0">
                <a:solidFill>
                  <a:schemeClr val="tx2"/>
                </a:solidFill>
              </a:rPr>
              <a:t>Sunshine Laws”</a:t>
            </a:r>
          </a:p>
        </p:txBody>
      </p:sp>
      <p:sp>
        <p:nvSpPr>
          <p:cNvPr id="4100" name="TextBox 5"/>
          <p:cNvSpPr txBox="1">
            <a:spLocks noChangeArrowheads="1"/>
          </p:cNvSpPr>
          <p:nvPr/>
        </p:nvSpPr>
        <p:spPr bwMode="auto">
          <a:xfrm>
            <a:off x="762000" y="2743200"/>
            <a:ext cx="6781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This is because </a:t>
            </a:r>
            <a:r>
              <a:rPr lang="en-US" altLang="en-US" sz="2000" dirty="0" smtClean="0"/>
              <a:t>they “shine light” on government.  </a:t>
            </a:r>
          </a:p>
          <a:p>
            <a:pPr eaLnBrk="1" hangingPunct="1"/>
            <a:r>
              <a:rPr lang="en-US" altLang="en-US" sz="2000" dirty="0" smtClean="0"/>
              <a:t>U.S</a:t>
            </a:r>
            <a:r>
              <a:rPr lang="en-US" altLang="en-US" sz="2000" dirty="0"/>
              <a:t>. Supreme Court Justice Louis Brandeis once famously </a:t>
            </a:r>
            <a:r>
              <a:rPr lang="en-US" altLang="en-US" sz="2000" dirty="0" smtClean="0"/>
              <a:t>said, "</a:t>
            </a:r>
            <a:r>
              <a:rPr lang="en-US" altLang="en-US" sz="2000" i="1" dirty="0" smtClean="0"/>
              <a:t>Sunlight </a:t>
            </a:r>
            <a:r>
              <a:rPr lang="en-US" altLang="en-US" sz="2000" i="1" dirty="0"/>
              <a:t>is the best disinfectant.”</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smtClean="0"/>
              <a:t>___________________________________________________</a:t>
            </a:r>
            <a:endParaRPr lang="en-US" altLang="en-US" dirty="0"/>
          </a:p>
          <a:p>
            <a:pPr algn="ctr" eaLnBrk="1" hangingPunct="1"/>
            <a:r>
              <a:rPr lang="en-US" altLang="en-US" b="1" i="1" dirty="0" smtClean="0">
                <a:solidFill>
                  <a:srgbClr val="006600"/>
                </a:solidFill>
              </a:rPr>
              <a:t>Transparency builds public confidence in government.</a:t>
            </a:r>
            <a:endParaRPr lang="en-US" altLang="en-US" b="1" i="1" dirty="0">
              <a:solidFill>
                <a:srgbClr val="006600"/>
              </a:solidFill>
            </a:endParaRPr>
          </a:p>
        </p:txBody>
      </p:sp>
      <p:pic>
        <p:nvPicPr>
          <p:cNvPr id="4101" name="Picture 4" descr="C:\Users\nancyk1\AppData\Local\Microsoft\Windows\Temporary Internet Files\Content.IE5\TUCU1U30\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1415143" cy="14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045" y="3962400"/>
            <a:ext cx="1168872" cy="178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F2816D2-2B78-4474-9B8D-855FCEEE2473}" type="slidenum">
              <a:rPr lang="en-US" smtClean="0"/>
              <a:pPr>
                <a:defRPr/>
              </a:pPr>
              <a:t>5</a:t>
            </a:fld>
            <a:endParaRPr lang="en-US" dirty="0"/>
          </a:p>
        </p:txBody>
      </p:sp>
    </p:spTree>
    <p:extLst>
      <p:ext uri="{BB962C8B-B14F-4D97-AF65-F5344CB8AC3E}">
        <p14:creationId xmlns:p14="http://schemas.microsoft.com/office/powerpoint/2010/main" val="2076529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6</a:t>
            </a:fld>
            <a:endParaRPr lang="en-US" dirty="0"/>
          </a:p>
        </p:txBody>
      </p:sp>
      <p:sp>
        <p:nvSpPr>
          <p:cNvPr id="3" name="Rectangle 2"/>
          <p:cNvSpPr/>
          <p:nvPr/>
        </p:nvSpPr>
        <p:spPr>
          <a:xfrm>
            <a:off x="304800" y="381000"/>
            <a:ext cx="7696200" cy="6297108"/>
          </a:xfrm>
          <a:prstGeom prst="rect">
            <a:avLst/>
          </a:prstGeom>
        </p:spPr>
        <p:txBody>
          <a:bodyPr wrap="square">
            <a:spAutoFit/>
          </a:bodyPr>
          <a:lstStyle/>
          <a:p>
            <a:pPr marL="0" indent="0" fontAlgn="auto">
              <a:lnSpc>
                <a:spcPct val="120000"/>
              </a:lnSpc>
              <a:spcBef>
                <a:spcPts val="0"/>
              </a:spcBef>
              <a:spcAft>
                <a:spcPts val="0"/>
              </a:spcAft>
              <a:buFont typeface="Arial" charset="0"/>
              <a:buNone/>
              <a:defRPr/>
            </a:pPr>
            <a:r>
              <a:rPr lang="en-US" sz="3200" b="1" dirty="0" smtClean="0">
                <a:solidFill>
                  <a:schemeClr val="tx2"/>
                </a:solidFill>
                <a:latin typeface="Arial" panose="020B0604020202020204" pitchFamily="34" charset="0"/>
                <a:cs typeface="Arial" panose="020B0604020202020204" pitchFamily="34" charset="0"/>
              </a:rPr>
              <a:t>OPMA </a:t>
            </a:r>
            <a:r>
              <a:rPr lang="en-US" sz="3200" b="1" u="sng" dirty="0" smtClean="0">
                <a:solidFill>
                  <a:schemeClr val="tx2"/>
                </a:solidFill>
                <a:latin typeface="Arial" panose="020B0604020202020204" pitchFamily="34" charset="0"/>
                <a:cs typeface="Arial" panose="020B0604020202020204" pitchFamily="34" charset="0"/>
              </a:rPr>
              <a:t>Applies</a:t>
            </a:r>
            <a:r>
              <a:rPr lang="en-US" sz="3200" b="1" dirty="0" smtClean="0">
                <a:solidFill>
                  <a:schemeClr val="tx2"/>
                </a:solidFill>
                <a:latin typeface="Arial" panose="020B0604020202020204" pitchFamily="34" charset="0"/>
                <a:cs typeface="Arial" panose="020B0604020202020204" pitchFamily="34" charset="0"/>
              </a:rPr>
              <a:t> To:</a:t>
            </a:r>
          </a:p>
          <a:p>
            <a:pPr marL="0" indent="0" fontAlgn="auto">
              <a:lnSpc>
                <a:spcPct val="120000"/>
              </a:lnSpc>
              <a:spcBef>
                <a:spcPts val="0"/>
              </a:spcBef>
              <a:spcAft>
                <a:spcPts val="0"/>
              </a:spcAft>
              <a:buFont typeface="Arial" charset="0"/>
              <a:buNone/>
              <a:defRPr/>
            </a:pPr>
            <a:endParaRPr lang="en-US" sz="1600" b="1" dirty="0">
              <a:latin typeface="Arial" panose="020B0604020202020204" pitchFamily="34" charset="0"/>
              <a:cs typeface="Arial" panose="020B0604020202020204" pitchFamily="34" charset="0"/>
            </a:endParaRPr>
          </a:p>
          <a:p>
            <a:pPr marL="0" indent="0" fontAlgn="auto">
              <a:lnSpc>
                <a:spcPct val="120000"/>
              </a:lnSpc>
              <a:spcBef>
                <a:spcPts val="0"/>
              </a:spcBef>
              <a:spcAft>
                <a:spcPts val="0"/>
              </a:spcAft>
              <a:buFont typeface="Arial" charset="0"/>
              <a:buNone/>
              <a:defRPr/>
            </a:pPr>
            <a:r>
              <a:rPr lang="en-US" sz="1600" b="1" u="sng" dirty="0" smtClean="0">
                <a:latin typeface="Arial" panose="020B0604020202020204" pitchFamily="34" charset="0"/>
                <a:cs typeface="Arial" panose="020B0604020202020204" pitchFamily="34" charset="0"/>
              </a:rPr>
              <a:t>Multi-member</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public state and local </a:t>
            </a:r>
            <a:r>
              <a:rPr lang="en-US" sz="1600" b="1" dirty="0" smtClean="0">
                <a:latin typeface="Arial" panose="020B0604020202020204" pitchFamily="34" charset="0"/>
                <a:cs typeface="Arial" panose="020B0604020202020204" pitchFamily="34" charset="0"/>
              </a:rPr>
              <a:t>agencies, such as boards and commissions, </a:t>
            </a:r>
            <a:r>
              <a:rPr lang="en-US" sz="1600" dirty="0" smtClean="0">
                <a:latin typeface="Arial" pitchFamily="34" charset="0"/>
                <a:cs typeface="Arial" pitchFamily="34" charset="0"/>
              </a:rPr>
              <a:t>as </a:t>
            </a:r>
            <a:r>
              <a:rPr lang="en-US" sz="1600" dirty="0">
                <a:latin typeface="Arial" pitchFamily="34" charset="0"/>
                <a:cs typeface="Arial" pitchFamily="34" charset="0"/>
              </a:rPr>
              <a:t>follows: </a:t>
            </a:r>
          </a:p>
          <a:p>
            <a:pPr marL="0" indent="0" fontAlgn="auto">
              <a:lnSpc>
                <a:spcPct val="120000"/>
              </a:lnSpc>
              <a:spcBef>
                <a:spcPts val="0"/>
              </a:spcBef>
              <a:spcAft>
                <a:spcPts val="0"/>
              </a:spcAft>
              <a:buFont typeface="Arial" pitchFamily="34" charset="0"/>
              <a:buChar char="•"/>
              <a:defRPr/>
            </a:pPr>
            <a:r>
              <a:rPr lang="en-US" sz="1600" dirty="0" smtClean="0">
                <a:latin typeface="Arial" pitchFamily="34" charset="0"/>
                <a:cs typeface="Arial" pitchFamily="34" charset="0"/>
              </a:rPr>
              <a:t>     </a:t>
            </a:r>
            <a:r>
              <a:rPr lang="en-US" sz="1600" dirty="0">
                <a:latin typeface="Arial" pitchFamily="34" charset="0"/>
                <a:cs typeface="Arial" pitchFamily="34" charset="0"/>
              </a:rPr>
              <a:t>Any state board, commission, committee, department, educational institution, or other state agency which is created by or pursuant to statute, other than courts and the legislature.   </a:t>
            </a:r>
          </a:p>
          <a:p>
            <a:pPr marL="0" indent="0" fontAlgn="auto">
              <a:lnSpc>
                <a:spcPct val="120000"/>
              </a:lnSpc>
              <a:spcBef>
                <a:spcPts val="0"/>
              </a:spcBef>
              <a:spcAft>
                <a:spcPts val="0"/>
              </a:spcAft>
              <a:buFont typeface="Arial" pitchFamily="34" charset="0"/>
              <a:buChar char="•"/>
              <a:defRPr/>
            </a:pPr>
            <a:r>
              <a:rPr lang="en-US" sz="1600" dirty="0">
                <a:latin typeface="Arial" pitchFamily="34" charset="0"/>
                <a:cs typeface="Arial" pitchFamily="34" charset="0"/>
              </a:rPr>
              <a:t>    Any county, city, school district, special purpose district, or other municipal corporation or political subdivision of Washington.   </a:t>
            </a:r>
          </a:p>
          <a:p>
            <a:pPr marL="0" indent="0" fontAlgn="auto">
              <a:lnSpc>
                <a:spcPct val="120000"/>
              </a:lnSpc>
              <a:spcBef>
                <a:spcPts val="0"/>
              </a:spcBef>
              <a:spcAft>
                <a:spcPts val="0"/>
              </a:spcAft>
              <a:buFont typeface="Arial" pitchFamily="34" charset="0"/>
              <a:buChar char="•"/>
              <a:defRPr/>
            </a:pPr>
            <a:r>
              <a:rPr lang="en-US" sz="1600" dirty="0">
                <a:latin typeface="Arial" pitchFamily="34" charset="0"/>
                <a:cs typeface="Arial" pitchFamily="34" charset="0"/>
              </a:rPr>
              <a:t>    Any subagency of a public agency which is created by or pursuant to statute, ordinance, or other legislative act, including but not limited to planning commissions, library or park boards, commissions, and agencies.   </a:t>
            </a:r>
          </a:p>
          <a:p>
            <a:pPr marL="0" indent="0" fontAlgn="auto">
              <a:lnSpc>
                <a:spcPct val="120000"/>
              </a:lnSpc>
              <a:spcBef>
                <a:spcPts val="0"/>
              </a:spcBef>
              <a:spcAft>
                <a:spcPts val="0"/>
              </a:spcAft>
              <a:buFont typeface="Arial" pitchFamily="34" charset="0"/>
              <a:buChar char="•"/>
              <a:defRPr/>
            </a:pPr>
            <a:r>
              <a:rPr lang="en-US" sz="1600" dirty="0">
                <a:latin typeface="Arial" pitchFamily="34" charset="0"/>
                <a:cs typeface="Arial" pitchFamily="34" charset="0"/>
              </a:rPr>
              <a:t>   Any policy group whose membership includes representatives of publicly owned utilities formed by or pursuant to the laws of this state when meeting together as or on behalf of participants who have contracted for the output of generating plants being planned or built by an operating agency</a:t>
            </a:r>
            <a:r>
              <a:rPr lang="en-US" sz="1600" dirty="0" smtClean="0">
                <a:latin typeface="Arial" pitchFamily="34" charset="0"/>
                <a:cs typeface="Arial" pitchFamily="34" charset="0"/>
              </a:rPr>
              <a:t>.</a:t>
            </a:r>
          </a:p>
          <a:p>
            <a:pPr marL="0" indent="0" fontAlgn="auto">
              <a:lnSpc>
                <a:spcPct val="120000"/>
              </a:lnSpc>
              <a:spcBef>
                <a:spcPts val="0"/>
              </a:spcBef>
              <a:spcAft>
                <a:spcPts val="0"/>
              </a:spcAft>
              <a:defRPr/>
            </a:pPr>
            <a:endParaRPr lang="en-US" sz="1600" dirty="0" smtClean="0">
              <a:latin typeface="Arial" pitchFamily="34" charset="0"/>
              <a:cs typeface="Arial" pitchFamily="34" charset="0"/>
            </a:endParaRPr>
          </a:p>
          <a:p>
            <a:pPr marL="0" indent="0" fontAlgn="auto">
              <a:lnSpc>
                <a:spcPct val="120000"/>
              </a:lnSpc>
              <a:spcBef>
                <a:spcPts val="0"/>
              </a:spcBef>
              <a:spcAft>
                <a:spcPts val="0"/>
              </a:spcAft>
              <a:defRPr/>
            </a:pPr>
            <a:r>
              <a:rPr lang="en-US" sz="1600" i="1" dirty="0" smtClean="0">
                <a:latin typeface="Arial" pitchFamily="34" charset="0"/>
                <a:cs typeface="Arial" pitchFamily="34" charset="0"/>
              </a:rPr>
              <a:t>~ RCW 42.30.020</a:t>
            </a:r>
          </a:p>
          <a:p>
            <a:pPr marL="0" indent="0" fontAlgn="auto">
              <a:lnSpc>
                <a:spcPct val="120000"/>
              </a:lnSpc>
              <a:spcBef>
                <a:spcPts val="0"/>
              </a:spcBef>
              <a:spcAft>
                <a:spcPts val="0"/>
              </a:spcAft>
              <a:defRPr/>
            </a:pPr>
            <a:endParaRPr lang="en-US" sz="1600" i="1" dirty="0">
              <a:latin typeface="Arial" pitchFamily="34" charset="0"/>
              <a:cs typeface="Arial" pitchFamily="34" charset="0"/>
            </a:endParaRPr>
          </a:p>
          <a:p>
            <a:pPr marL="0" indent="0" fontAlgn="auto">
              <a:lnSpc>
                <a:spcPct val="120000"/>
              </a:lnSpc>
              <a:spcBef>
                <a:spcPts val="0"/>
              </a:spcBef>
              <a:spcAft>
                <a:spcPts val="0"/>
              </a:spcAft>
              <a:defRPr/>
            </a:pPr>
            <a:r>
              <a:rPr lang="en-US" sz="1600" i="1" dirty="0" smtClean="0">
                <a:solidFill>
                  <a:srgbClr val="FF0000"/>
                </a:solidFill>
                <a:latin typeface="Arial" pitchFamily="34" charset="0"/>
                <a:cs typeface="Arial" pitchFamily="34" charset="0"/>
              </a:rPr>
              <a:t>These are the “public agencies” subject to the OPMA.  </a:t>
            </a:r>
            <a:endParaRPr lang="en-US" sz="1600" i="1" dirty="0">
              <a:solidFill>
                <a:srgbClr val="FF0000"/>
              </a:solidFill>
              <a:latin typeface="Arial" pitchFamily="34" charset="0"/>
              <a:cs typeface="Arial" pitchFamily="34" charset="0"/>
            </a:endParaRPr>
          </a:p>
        </p:txBody>
      </p:sp>
      <p:pic>
        <p:nvPicPr>
          <p:cNvPr id="5122" name="Picture 2" descr="C:\Users\nancyk1\AppData\Local\Microsoft\Windows\Temporary Internet Files\Content.IE5\I7QD59XB\MC9001743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233289"/>
            <a:ext cx="1819656" cy="156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0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F2816D2-2B78-4474-9B8D-855FCEEE2473}" type="slidenum">
              <a:rPr lang="en-US" smtClean="0"/>
              <a:pPr>
                <a:defRPr/>
              </a:pPr>
              <a:t>7</a:t>
            </a:fld>
            <a:endParaRPr lang="en-US" dirty="0"/>
          </a:p>
        </p:txBody>
      </p:sp>
      <p:sp>
        <p:nvSpPr>
          <p:cNvPr id="3" name="Rectangle 2"/>
          <p:cNvSpPr/>
          <p:nvPr/>
        </p:nvSpPr>
        <p:spPr>
          <a:xfrm>
            <a:off x="381000" y="381000"/>
            <a:ext cx="7467600" cy="683264"/>
          </a:xfrm>
          <a:prstGeom prst="rect">
            <a:avLst/>
          </a:prstGeom>
        </p:spPr>
        <p:txBody>
          <a:bodyPr wrap="square">
            <a:spAutoFit/>
          </a:bodyPr>
          <a:lstStyle/>
          <a:p>
            <a:pPr marL="0" indent="0" fontAlgn="auto">
              <a:lnSpc>
                <a:spcPct val="120000"/>
              </a:lnSpc>
              <a:spcBef>
                <a:spcPts val="0"/>
              </a:spcBef>
              <a:spcAft>
                <a:spcPts val="0"/>
              </a:spcAft>
              <a:buFont typeface="Arial" charset="0"/>
              <a:buNone/>
              <a:defRPr/>
            </a:pPr>
            <a:r>
              <a:rPr lang="en-US" sz="3200" b="1" dirty="0">
                <a:solidFill>
                  <a:schemeClr val="tx2"/>
                </a:solidFill>
                <a:latin typeface="Arial" panose="020B0604020202020204" pitchFamily="34" charset="0"/>
                <a:cs typeface="Arial" panose="020B0604020202020204" pitchFamily="34" charset="0"/>
              </a:rPr>
              <a:t>OPMA </a:t>
            </a:r>
            <a:r>
              <a:rPr lang="en-US" sz="3200" b="1" dirty="0" smtClean="0">
                <a:solidFill>
                  <a:schemeClr val="tx2"/>
                </a:solidFill>
                <a:latin typeface="Arial" panose="020B0604020202020204" pitchFamily="34" charset="0"/>
                <a:cs typeface="Arial" panose="020B0604020202020204" pitchFamily="34" charset="0"/>
              </a:rPr>
              <a:t>Does </a:t>
            </a:r>
            <a:r>
              <a:rPr lang="en-US" sz="3200" b="1" u="sng" dirty="0" smtClean="0">
                <a:solidFill>
                  <a:schemeClr val="tx2"/>
                </a:solidFill>
                <a:latin typeface="Arial" panose="020B0604020202020204" pitchFamily="34" charset="0"/>
                <a:cs typeface="Arial" panose="020B0604020202020204" pitchFamily="34" charset="0"/>
              </a:rPr>
              <a:t>Not</a:t>
            </a:r>
            <a:r>
              <a:rPr lang="en-US" sz="3200" b="1" dirty="0" smtClean="0">
                <a:solidFill>
                  <a:schemeClr val="tx2"/>
                </a:solidFill>
                <a:latin typeface="Arial" panose="020B0604020202020204" pitchFamily="34" charset="0"/>
                <a:cs typeface="Arial" panose="020B0604020202020204" pitchFamily="34" charset="0"/>
              </a:rPr>
              <a:t> Apply To:</a:t>
            </a:r>
            <a:endParaRPr lang="en-US" sz="3200" b="1" dirty="0">
              <a:solidFill>
                <a:schemeClr val="tx2"/>
              </a:solidFill>
              <a:latin typeface="Arial" panose="020B0604020202020204" pitchFamily="34" charset="0"/>
              <a:cs typeface="Arial" panose="020B0604020202020204" pitchFamily="34" charset="0"/>
            </a:endParaRPr>
          </a:p>
        </p:txBody>
      </p:sp>
      <p:sp>
        <p:nvSpPr>
          <p:cNvPr id="5" name="TextBox 4"/>
          <p:cNvSpPr txBox="1"/>
          <p:nvPr/>
        </p:nvSpPr>
        <p:spPr>
          <a:xfrm>
            <a:off x="381000" y="1295401"/>
            <a:ext cx="7402286" cy="54938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These entities:</a:t>
            </a:r>
          </a:p>
          <a:p>
            <a:pPr marL="742950" lvl="1" indent="-285750">
              <a:buFont typeface="Wingdings" panose="05000000000000000000" pitchFamily="2" charset="2"/>
              <a:buChar char="q"/>
            </a:pPr>
            <a:r>
              <a:rPr lang="en-US" dirty="0" smtClean="0"/>
              <a:t>Courts</a:t>
            </a:r>
          </a:p>
          <a:p>
            <a:pPr marL="742950" lvl="1" indent="-285750">
              <a:buFont typeface="Wingdings" panose="05000000000000000000" pitchFamily="2" charset="2"/>
              <a:buChar char="q"/>
            </a:pPr>
            <a:r>
              <a:rPr lang="en-US" dirty="0" smtClean="0"/>
              <a:t>Legislature</a:t>
            </a:r>
          </a:p>
          <a:p>
            <a:pPr marL="742950" lvl="1" indent="-285750">
              <a:buFont typeface="Wingdings" panose="05000000000000000000" pitchFamily="2" charset="2"/>
              <a:buChar char="q"/>
            </a:pPr>
            <a:r>
              <a:rPr lang="en-US" dirty="0" smtClean="0"/>
              <a:t>Agencies not defined as “public agency” in OPMA, such as agencies governed by a single individual</a:t>
            </a:r>
          </a:p>
          <a:p>
            <a:pPr marL="742950" lvl="1" indent="-285750">
              <a:buFont typeface="Wingdings" panose="05000000000000000000" pitchFamily="2" charset="2"/>
              <a:buChar char="q"/>
            </a:pPr>
            <a:r>
              <a:rPr lang="en-US" dirty="0" smtClean="0"/>
              <a:t>Private organizations</a:t>
            </a:r>
          </a:p>
          <a:p>
            <a:pPr lvl="1"/>
            <a:endParaRPr lang="en-US" dirty="0" smtClean="0"/>
          </a:p>
          <a:p>
            <a:pPr marL="285750" indent="-285750">
              <a:buFont typeface="Arial" panose="020B0604020202020204" pitchFamily="34" charset="0"/>
              <a:buChar char="•"/>
            </a:pPr>
            <a:r>
              <a:rPr lang="en-US" dirty="0" smtClean="0"/>
              <a:t>These activities:</a:t>
            </a:r>
          </a:p>
          <a:p>
            <a:pPr marL="742950" lvl="1" indent="-285750">
              <a:buFont typeface="Wingdings" panose="05000000000000000000" pitchFamily="2" charset="2"/>
              <a:buChar char="q"/>
            </a:pPr>
            <a:r>
              <a:rPr lang="en-US" dirty="0" smtClean="0"/>
              <a:t>Licensing/permitting for businesses, occupations or professions or their disciplinary proceedings </a:t>
            </a:r>
            <a:r>
              <a:rPr lang="en-US" dirty="0"/>
              <a:t>(or proceedings to receive a license for a sports activity, or to operate a mechanical device or motor vehicle</a:t>
            </a:r>
            <a:r>
              <a:rPr lang="en-US" dirty="0" smtClean="0"/>
              <a:t>)</a:t>
            </a:r>
          </a:p>
          <a:p>
            <a:pPr marL="742950" lvl="1" indent="-285750">
              <a:buFont typeface="Wingdings" panose="05000000000000000000" pitchFamily="2" charset="2"/>
              <a:buChar char="q"/>
            </a:pPr>
            <a:r>
              <a:rPr lang="en-US" dirty="0" smtClean="0"/>
              <a:t>Quasi-judicial matters</a:t>
            </a:r>
            <a:endParaRPr lang="en-US" dirty="0"/>
          </a:p>
          <a:p>
            <a:pPr marL="742950" lvl="1" indent="-285750">
              <a:buFont typeface="Wingdings" panose="05000000000000000000" pitchFamily="2" charset="2"/>
              <a:buChar char="q"/>
            </a:pPr>
            <a:r>
              <a:rPr lang="en-US" dirty="0" smtClean="0"/>
              <a:t>Matters governed by the Washington Administrative Procedure Act, RCW 34.05</a:t>
            </a:r>
          </a:p>
          <a:p>
            <a:pPr marL="742950" lvl="1" indent="-285750">
              <a:buFont typeface="Wingdings" panose="05000000000000000000" pitchFamily="2" charset="2"/>
              <a:buChar char="q"/>
            </a:pPr>
            <a:r>
              <a:rPr lang="en-US" dirty="0" smtClean="0"/>
              <a:t>Collective bargaining</a:t>
            </a:r>
          </a:p>
          <a:p>
            <a:pPr lvl="1"/>
            <a:endParaRPr lang="en-US" dirty="0" smtClean="0"/>
          </a:p>
          <a:p>
            <a:pPr>
              <a:lnSpc>
                <a:spcPct val="150000"/>
              </a:lnSpc>
            </a:pPr>
            <a:r>
              <a:rPr lang="en-US" i="1" dirty="0" smtClean="0"/>
              <a:t>~ RCW 42.30.020(1), RCW 42.30.140</a:t>
            </a:r>
            <a:endParaRPr lang="en-US" i="1" dirty="0"/>
          </a:p>
          <a:p>
            <a:pPr marL="285750" indent="-285750">
              <a:buFont typeface="Arial" panose="020B0604020202020204" pitchFamily="34" charset="0"/>
              <a:buChar char="•"/>
            </a:pPr>
            <a:endParaRPr lang="en-US" dirty="0"/>
          </a:p>
        </p:txBody>
      </p:sp>
      <p:pic>
        <p:nvPicPr>
          <p:cNvPr id="8194" name="Picture 2" descr="C:\Users\nancyk1\AppData\Local\Microsoft\Windows\Temporary Internet Files\Content.IE5\I7QD59XB\MC9002971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903664"/>
            <a:ext cx="1196340" cy="93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2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Governing Body</a:t>
            </a:r>
          </a:p>
        </p:txBody>
      </p:sp>
      <p:sp>
        <p:nvSpPr>
          <p:cNvPr id="8195" name="Rectangle 3"/>
          <p:cNvSpPr>
            <a:spLocks noGrp="1" noChangeArrowheads="1"/>
          </p:cNvSpPr>
          <p:nvPr>
            <p:ph idx="1"/>
          </p:nvPr>
        </p:nvSpPr>
        <p:spPr/>
        <p:txBody>
          <a:bodyPr/>
          <a:lstStyle/>
          <a:p>
            <a:pPr eaLnBrk="1" hangingPunct="1"/>
            <a:r>
              <a:rPr lang="en-US" dirty="0" smtClean="0"/>
              <a:t>All meetings of the </a:t>
            </a:r>
            <a:r>
              <a:rPr lang="en-US" b="1" i="1" dirty="0" smtClean="0">
                <a:solidFill>
                  <a:srgbClr val="FF0000"/>
                </a:solidFill>
              </a:rPr>
              <a:t>governing body</a:t>
            </a:r>
            <a:r>
              <a:rPr lang="en-US" b="1" dirty="0" smtClean="0">
                <a:solidFill>
                  <a:srgbClr val="FF0000"/>
                </a:solidFill>
              </a:rPr>
              <a:t> </a:t>
            </a:r>
            <a:r>
              <a:rPr lang="en-US" dirty="0" smtClean="0"/>
              <a:t>of a public agency shall be open and public and all persons shall be permitted to attend any meeting of the governing body of a public agency, except as otherwise provided in RCW 42.30.</a:t>
            </a:r>
          </a:p>
          <a:p>
            <a:pPr marL="114300" indent="0" eaLnBrk="1" hangingPunct="1">
              <a:buNone/>
            </a:pPr>
            <a:endParaRPr lang="en-US" dirty="0" smtClean="0"/>
          </a:p>
          <a:p>
            <a:pPr marL="114300" indent="0" eaLnBrk="1" hangingPunct="1">
              <a:buNone/>
            </a:pPr>
            <a:r>
              <a:rPr lang="en-US" i="1" dirty="0" smtClean="0"/>
              <a:t>~ RCW 42.30.030</a:t>
            </a:r>
          </a:p>
          <a:p>
            <a:pPr marL="114300" indent="0" eaLnBrk="1" hangingPunct="1">
              <a:buNone/>
            </a:pPr>
            <a:endParaRPr lang="en-US" dirty="0" smtClean="0"/>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8</a:t>
            </a:fld>
            <a:endParaRPr lang="en-US" dirty="0"/>
          </a:p>
        </p:txBody>
      </p:sp>
      <p:pic>
        <p:nvPicPr>
          <p:cNvPr id="6147" name="Picture 3" descr="C:\Users\nancyk1\AppData\Local\Microsoft\Windows\Temporary Internet Files\Content.IE5\ECTOY37A\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0480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z="3200" b="1" dirty="0" smtClean="0">
                <a:latin typeface="Arial" panose="020B0604020202020204" pitchFamily="34" charset="0"/>
                <a:cs typeface="Arial" panose="020B0604020202020204" pitchFamily="34" charset="0"/>
              </a:rPr>
              <a:t>What is a Governing Body?</a:t>
            </a:r>
          </a:p>
        </p:txBody>
      </p:sp>
      <p:sp>
        <p:nvSpPr>
          <p:cNvPr id="9219" name="Rectangle 3"/>
          <p:cNvSpPr>
            <a:spLocks noGrp="1" noChangeArrowheads="1"/>
          </p:cNvSpPr>
          <p:nvPr>
            <p:ph idx="1"/>
          </p:nvPr>
        </p:nvSpPr>
        <p:spPr>
          <a:xfrm>
            <a:off x="381000" y="1219200"/>
            <a:ext cx="7696200" cy="5181600"/>
          </a:xfrm>
        </p:spPr>
        <p:txBody>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multimember board or other policy or rule-making body</a:t>
            </a:r>
          </a:p>
          <a:p>
            <a:pPr marL="114300" indent="0">
              <a:buNone/>
            </a:pPr>
            <a:r>
              <a:rPr lang="en-US" b="1" u="sng" dirty="0" smtClean="0">
                <a:latin typeface="Arial" panose="020B0604020202020204" pitchFamily="34" charset="0"/>
                <a:cs typeface="Arial" panose="020B0604020202020204" pitchFamily="34" charset="0"/>
              </a:rPr>
              <a:t>OR</a:t>
            </a:r>
          </a:p>
          <a:p>
            <a:r>
              <a:rPr lang="en-US" dirty="0" smtClean="0">
                <a:latin typeface="Arial" panose="020B0604020202020204" pitchFamily="34" charset="0"/>
                <a:cs typeface="Arial" panose="020B0604020202020204" pitchFamily="34" charset="0"/>
              </a:rPr>
              <a:t>Any </a:t>
            </a:r>
            <a:r>
              <a:rPr lang="en-US" b="1" dirty="0" smtClean="0">
                <a:latin typeface="Arial" panose="020B0604020202020204" pitchFamily="34" charset="0"/>
                <a:cs typeface="Arial" panose="020B0604020202020204" pitchFamily="34" charset="0"/>
              </a:rPr>
              <a:t>committee</a:t>
            </a:r>
            <a:r>
              <a:rPr lang="en-US" dirty="0" smtClean="0">
                <a:latin typeface="Arial" panose="020B0604020202020204" pitchFamily="34" charset="0"/>
                <a:cs typeface="Arial" panose="020B0604020202020204" pitchFamily="34" charset="0"/>
              </a:rPr>
              <a:t> of such public agency </a:t>
            </a:r>
            <a:r>
              <a:rPr lang="en-US" i="1" dirty="0" smtClean="0">
                <a:latin typeface="Arial" panose="020B0604020202020204" pitchFamily="34" charset="0"/>
                <a:cs typeface="Arial" panose="020B0604020202020204" pitchFamily="34" charset="0"/>
              </a:rPr>
              <a:t>when:</a:t>
            </a:r>
          </a:p>
          <a:p>
            <a:pPr lvl="1"/>
            <a:r>
              <a:rPr lang="en-US" dirty="0" smtClean="0">
                <a:latin typeface="Arial" panose="020B0604020202020204" pitchFamily="34" charset="0"/>
                <a:cs typeface="Arial" panose="020B0604020202020204" pitchFamily="34" charset="0"/>
              </a:rPr>
              <a:t>the committee acts on behalf of the governing body, </a:t>
            </a:r>
          </a:p>
          <a:p>
            <a:pPr lvl="1"/>
            <a:r>
              <a:rPr lang="en-US" dirty="0" smtClean="0">
                <a:latin typeface="Arial" panose="020B0604020202020204" pitchFamily="34" charset="0"/>
                <a:cs typeface="Arial" panose="020B0604020202020204" pitchFamily="34" charset="0"/>
              </a:rPr>
              <a:t>conducts hearings, or </a:t>
            </a:r>
          </a:p>
          <a:p>
            <a:pPr lvl="1"/>
            <a:r>
              <a:rPr lang="en-US" dirty="0" smtClean="0">
                <a:latin typeface="Arial" panose="020B0604020202020204" pitchFamily="34" charset="0"/>
                <a:cs typeface="Arial" panose="020B0604020202020204" pitchFamily="34" charset="0"/>
              </a:rPr>
              <a:t>takes testimony or public comment</a:t>
            </a:r>
          </a:p>
          <a:p>
            <a:pPr lvl="1"/>
            <a:endParaRPr lang="en-US" i="1" dirty="0">
              <a:latin typeface="Arial" panose="020B0604020202020204" pitchFamily="34" charset="0"/>
              <a:cs typeface="Arial" panose="020B0604020202020204" pitchFamily="34" charset="0"/>
            </a:endParaRPr>
          </a:p>
          <a:p>
            <a:pPr marL="411480" lvl="1" indent="0">
              <a:buNone/>
            </a:pPr>
            <a:r>
              <a:rPr lang="en-US" sz="1800" i="1" dirty="0" smtClean="0">
                <a:latin typeface="Arial" panose="020B0604020202020204" pitchFamily="34" charset="0"/>
                <a:cs typeface="Arial" panose="020B0604020202020204" pitchFamily="34" charset="0"/>
              </a:rPr>
              <a:t>~ RCW 42.30.020</a:t>
            </a:r>
          </a:p>
        </p:txBody>
      </p:sp>
      <p:sp>
        <p:nvSpPr>
          <p:cNvPr id="2" name="Slide Number Placeholder 1"/>
          <p:cNvSpPr>
            <a:spLocks noGrp="1"/>
          </p:cNvSpPr>
          <p:nvPr>
            <p:ph type="sldNum" sz="quarter" idx="12"/>
          </p:nvPr>
        </p:nvSpPr>
        <p:spPr/>
        <p:txBody>
          <a:bodyPr/>
          <a:lstStyle/>
          <a:p>
            <a:pPr>
              <a:defRPr/>
            </a:pPr>
            <a:fld id="{9B6DA2BE-93A6-4C0E-BC3B-5C91D8DE6623}" type="slidenum">
              <a:rPr lang="en-US" smtClean="0"/>
              <a:pPr>
                <a:defRPr/>
              </a:pPr>
              <a:t>9</a:t>
            </a:fld>
            <a:endParaRPr lang="en-US" dirty="0"/>
          </a:p>
        </p:txBody>
      </p:sp>
      <p:pic>
        <p:nvPicPr>
          <p:cNvPr id="7170" name="Picture 2" descr="C:\Users\nancyk1\AppData\Local\Microsoft\Windows\Temporary Internet Files\Content.IE5\I7QD59XB\MC9000390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810000"/>
            <a:ext cx="2428554"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31E395622EC641A83AD95CDA38ED8C" ma:contentTypeVersion="0" ma:contentTypeDescription="Create a new document." ma:contentTypeScope="" ma:versionID="ab681dd633495b1a811faf8d74edc3d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676CFEC-5DD1-4F49-B38C-E6945B5DB53E}">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purl.org/dc/dcmitype/"/>
    <ds:schemaRef ds:uri="http://www.w3.org/XML/1998/namespace"/>
  </ds:schemaRefs>
</ds:datastoreItem>
</file>

<file path=customXml/itemProps2.xml><?xml version="1.0" encoding="utf-8"?>
<ds:datastoreItem xmlns:ds="http://schemas.openxmlformats.org/officeDocument/2006/customXml" ds:itemID="{EF055DA7-D066-4012-9BF8-D07DC7313D6D}">
  <ds:schemaRefs>
    <ds:schemaRef ds:uri="http://schemas.microsoft.com/sharepoint/v3/contenttype/forms"/>
  </ds:schemaRefs>
</ds:datastoreItem>
</file>

<file path=customXml/itemProps3.xml><?xml version="1.0" encoding="utf-8"?>
<ds:datastoreItem xmlns:ds="http://schemas.openxmlformats.org/officeDocument/2006/customXml" ds:itemID="{5EB8FA4C-1A88-4076-9A00-B27751F75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Adjacency</Template>
  <TotalTime>1247</TotalTime>
  <Words>2089</Words>
  <Application>Microsoft Office PowerPoint</Application>
  <PresentationFormat>On-screen Show (4:3)</PresentationFormat>
  <Paragraphs>294</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Cambria</vt:lpstr>
      <vt:lpstr>Wingdings</vt:lpstr>
      <vt:lpstr>Adjacency</vt:lpstr>
      <vt:lpstr>Open Public Meetings Act RCW 42.30  </vt:lpstr>
      <vt:lpstr>Washington’s Open Public Meetings Act (OPMA) </vt:lpstr>
      <vt:lpstr>Purpose </vt:lpstr>
      <vt:lpstr>Purpose (Cont.)</vt:lpstr>
      <vt:lpstr>PowerPoint Presentation</vt:lpstr>
      <vt:lpstr>PowerPoint Presentation</vt:lpstr>
      <vt:lpstr>PowerPoint Presentation</vt:lpstr>
      <vt:lpstr>Governing Body</vt:lpstr>
      <vt:lpstr>What is a Governing Body?</vt:lpstr>
      <vt:lpstr>What is a Meeting?</vt:lpstr>
      <vt:lpstr>“Meeting” (Cont.)</vt:lpstr>
      <vt:lpstr>Final Action</vt:lpstr>
      <vt:lpstr>Travel and Gathering</vt:lpstr>
      <vt:lpstr>“Regular” Meetings</vt:lpstr>
      <vt:lpstr>“Regular” Meetings (Cont.)</vt:lpstr>
      <vt:lpstr>“Special” Meetings</vt:lpstr>
      <vt:lpstr>“Special” Meetings (Cont.)</vt:lpstr>
      <vt:lpstr>Emergency Special Meetings</vt:lpstr>
      <vt:lpstr>Public Attendance </vt:lpstr>
      <vt:lpstr> Interruptions and Disruptions</vt:lpstr>
      <vt:lpstr>Executive Session</vt:lpstr>
      <vt:lpstr>Executive Sessions  Specified purposes set out in OPMA.   Includes, for example: </vt:lpstr>
      <vt:lpstr>Executive Session to Discuss Agency Enforcement Actions, Litigation or Potential Litigation</vt:lpstr>
      <vt:lpstr>Executive Session to Discuss Agency Enforcement Actions, Litigation, or Potential Litigation:  Three Requirements</vt:lpstr>
      <vt:lpstr>Penalties for Violating the OPMA</vt:lpstr>
      <vt:lpstr>Minutes – RCW 42.32.030</vt:lpstr>
      <vt:lpstr>PowerPoint Presentation</vt:lpstr>
      <vt:lpstr>OPMA Training </vt:lpstr>
      <vt:lpstr>PowerPoint Presentation</vt:lpstr>
      <vt:lpstr>AGO Open Government Resource Manual  – Available on AGO Website*</vt:lpstr>
      <vt:lpstr>PowerPoint Presentation</vt:lpstr>
    </vt:vector>
  </TitlesOfParts>
  <Company>Office of the Attorney General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Public Meetings Act RCW 42.30 Forest Practice Board Training July 2006</dc:title>
  <dc:creator>Adrienne Smith</dc:creator>
  <cp:lastModifiedBy>Alden Jones</cp:lastModifiedBy>
  <cp:revision>75</cp:revision>
  <cp:lastPrinted>2014-01-13T20:19:53Z</cp:lastPrinted>
  <dcterms:created xsi:type="dcterms:W3CDTF">2006-07-05T21:32:45Z</dcterms:created>
  <dcterms:modified xsi:type="dcterms:W3CDTF">2016-03-01T20:35:29Z</dcterms:modified>
</cp:coreProperties>
</file>